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27">
  <p:sldMasterIdLst>
    <p:sldMasterId id="2147483648" r:id="rId1"/>
  </p:sldMasterIdLst>
  <p:notesMasterIdLst>
    <p:notesMasterId r:id="rId76"/>
  </p:notesMasterIdLst>
  <p:sldIdLst>
    <p:sldId id="256" r:id="rId2"/>
    <p:sldId id="257" r:id="rId3"/>
    <p:sldId id="261" r:id="rId4"/>
    <p:sldId id="258" r:id="rId5"/>
    <p:sldId id="290" r:id="rId6"/>
    <p:sldId id="277" r:id="rId7"/>
    <p:sldId id="276" r:id="rId8"/>
    <p:sldId id="278" r:id="rId9"/>
    <p:sldId id="300" r:id="rId10"/>
    <p:sldId id="279" r:id="rId11"/>
    <p:sldId id="280" r:id="rId12"/>
    <p:sldId id="281" r:id="rId13"/>
    <p:sldId id="282" r:id="rId14"/>
    <p:sldId id="283" r:id="rId15"/>
    <p:sldId id="284" r:id="rId16"/>
    <p:sldId id="285" r:id="rId17"/>
    <p:sldId id="286" r:id="rId18"/>
    <p:sldId id="289" r:id="rId19"/>
    <p:sldId id="291" r:id="rId20"/>
    <p:sldId id="292" r:id="rId21"/>
    <p:sldId id="293" r:id="rId22"/>
    <p:sldId id="295" r:id="rId23"/>
    <p:sldId id="296" r:id="rId24"/>
    <p:sldId id="297" r:id="rId25"/>
    <p:sldId id="298" r:id="rId26"/>
    <p:sldId id="299" r:id="rId27"/>
    <p:sldId id="288" r:id="rId28"/>
    <p:sldId id="301" r:id="rId29"/>
    <p:sldId id="302" r:id="rId30"/>
    <p:sldId id="303" r:id="rId31"/>
    <p:sldId id="304" r:id="rId32"/>
    <p:sldId id="305" r:id="rId33"/>
    <p:sldId id="309" r:id="rId34"/>
    <p:sldId id="310" r:id="rId35"/>
    <p:sldId id="311" r:id="rId36"/>
    <p:sldId id="312" r:id="rId37"/>
    <p:sldId id="313" r:id="rId38"/>
    <p:sldId id="314" r:id="rId39"/>
    <p:sldId id="315" r:id="rId40"/>
    <p:sldId id="316" r:id="rId41"/>
    <p:sldId id="317" r:id="rId42"/>
    <p:sldId id="318" r:id="rId43"/>
    <p:sldId id="319" r:id="rId44"/>
    <p:sldId id="320" r:id="rId45"/>
    <p:sldId id="321" r:id="rId46"/>
    <p:sldId id="322" r:id="rId47"/>
    <p:sldId id="323" r:id="rId48"/>
    <p:sldId id="325" r:id="rId49"/>
    <p:sldId id="326" r:id="rId50"/>
    <p:sldId id="327" r:id="rId51"/>
    <p:sldId id="307" r:id="rId52"/>
    <p:sldId id="308" r:id="rId53"/>
    <p:sldId id="328" r:id="rId54"/>
    <p:sldId id="329" r:id="rId55"/>
    <p:sldId id="330" r:id="rId56"/>
    <p:sldId id="331" r:id="rId57"/>
    <p:sldId id="332" r:id="rId58"/>
    <p:sldId id="333" r:id="rId59"/>
    <p:sldId id="334" r:id="rId60"/>
    <p:sldId id="335" r:id="rId61"/>
    <p:sldId id="336" r:id="rId62"/>
    <p:sldId id="337" r:id="rId63"/>
    <p:sldId id="338" r:id="rId64"/>
    <p:sldId id="339" r:id="rId65"/>
    <p:sldId id="340" r:id="rId66"/>
    <p:sldId id="341" r:id="rId67"/>
    <p:sldId id="342" r:id="rId68"/>
    <p:sldId id="343" r:id="rId69"/>
    <p:sldId id="262" r:id="rId70"/>
    <p:sldId id="345" r:id="rId71"/>
    <p:sldId id="346" r:id="rId72"/>
    <p:sldId id="347" r:id="rId73"/>
    <p:sldId id="348" r:id="rId74"/>
    <p:sldId id="350" r:id="rId75"/>
  </p:sldIdLst>
  <p:sldSz cx="18288000" cy="10287000"/>
  <p:notesSz cx="6858000" cy="9144000"/>
  <p:embeddedFontLst>
    <p:embeddedFont>
      <p:font typeface="Calibri" panose="020F0502020204030204" pitchFamily="34" charset="0"/>
      <p:regular r:id="rId77"/>
      <p:bold r:id="rId78"/>
      <p:italic r:id="rId79"/>
      <p:boldItalic r:id="rId8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guyễn Hà" initials="NH" lastIdx="1" clrIdx="0">
    <p:extLst>
      <p:ext uri="{19B8F6BF-5375-455C-9EA6-DF929625EA0E}">
        <p15:presenceInfo xmlns:p15="http://schemas.microsoft.com/office/powerpoint/2012/main" userId="ba124beb269a79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E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35" autoAdjust="0"/>
    <p:restoredTop sz="94622" autoAdjust="0"/>
  </p:normalViewPr>
  <p:slideViewPr>
    <p:cSldViewPr>
      <p:cViewPr varScale="1">
        <p:scale>
          <a:sx n="71" d="100"/>
          <a:sy n="71" d="100"/>
        </p:scale>
        <p:origin x="1080"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4.fntdata"/><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font" Target="fonts/font2.fntdata"/><Relationship Id="rId81" Type="http://schemas.openxmlformats.org/officeDocument/2006/relationships/commentAuthors" Target="commentAuthors.xml"/></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4656C-5356-4811-8BD3-1EB67B379524}" type="datetimeFigureOut">
              <a:rPr lang="vi-VN" smtClean="0"/>
              <a:t>29/05/2025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7E4A8F-30EC-4EEF-A8F0-2372637F04C0}" type="slidenum">
              <a:rPr lang="vi-VN" smtClean="0"/>
              <a:t>‹#›</a:t>
            </a:fld>
            <a:endParaRPr lang="vi-VN"/>
          </a:p>
        </p:txBody>
      </p:sp>
    </p:spTree>
    <p:extLst>
      <p:ext uri="{BB962C8B-B14F-4D97-AF65-F5344CB8AC3E}">
        <p14:creationId xmlns:p14="http://schemas.microsoft.com/office/powerpoint/2010/main" val="415438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57</a:t>
            </a:fld>
            <a:endParaRPr lang="vi-VN"/>
          </a:p>
        </p:txBody>
      </p:sp>
    </p:spTree>
    <p:extLst>
      <p:ext uri="{BB962C8B-B14F-4D97-AF65-F5344CB8AC3E}">
        <p14:creationId xmlns:p14="http://schemas.microsoft.com/office/powerpoint/2010/main" val="980027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67</a:t>
            </a:fld>
            <a:endParaRPr lang="vi-VN"/>
          </a:p>
        </p:txBody>
      </p:sp>
    </p:spTree>
    <p:extLst>
      <p:ext uri="{BB962C8B-B14F-4D97-AF65-F5344CB8AC3E}">
        <p14:creationId xmlns:p14="http://schemas.microsoft.com/office/powerpoint/2010/main" val="1540416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68</a:t>
            </a:fld>
            <a:endParaRPr lang="vi-VN"/>
          </a:p>
        </p:txBody>
      </p:sp>
    </p:spTree>
    <p:extLst>
      <p:ext uri="{BB962C8B-B14F-4D97-AF65-F5344CB8AC3E}">
        <p14:creationId xmlns:p14="http://schemas.microsoft.com/office/powerpoint/2010/main" val="3780175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58</a:t>
            </a:fld>
            <a:endParaRPr lang="vi-VN"/>
          </a:p>
        </p:txBody>
      </p:sp>
    </p:spTree>
    <p:extLst>
      <p:ext uri="{BB962C8B-B14F-4D97-AF65-F5344CB8AC3E}">
        <p14:creationId xmlns:p14="http://schemas.microsoft.com/office/powerpoint/2010/main" val="1961539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59</a:t>
            </a:fld>
            <a:endParaRPr lang="vi-VN"/>
          </a:p>
        </p:txBody>
      </p:sp>
    </p:spTree>
    <p:extLst>
      <p:ext uri="{BB962C8B-B14F-4D97-AF65-F5344CB8AC3E}">
        <p14:creationId xmlns:p14="http://schemas.microsoft.com/office/powerpoint/2010/main" val="272088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61</a:t>
            </a:fld>
            <a:endParaRPr lang="vi-VN"/>
          </a:p>
        </p:txBody>
      </p:sp>
    </p:spTree>
    <p:extLst>
      <p:ext uri="{BB962C8B-B14F-4D97-AF65-F5344CB8AC3E}">
        <p14:creationId xmlns:p14="http://schemas.microsoft.com/office/powerpoint/2010/main" val="1696164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62</a:t>
            </a:fld>
            <a:endParaRPr lang="vi-VN"/>
          </a:p>
        </p:txBody>
      </p:sp>
    </p:spTree>
    <p:extLst>
      <p:ext uri="{BB962C8B-B14F-4D97-AF65-F5344CB8AC3E}">
        <p14:creationId xmlns:p14="http://schemas.microsoft.com/office/powerpoint/2010/main" val="2791668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63</a:t>
            </a:fld>
            <a:endParaRPr lang="vi-VN"/>
          </a:p>
        </p:txBody>
      </p:sp>
    </p:spTree>
    <p:extLst>
      <p:ext uri="{BB962C8B-B14F-4D97-AF65-F5344CB8AC3E}">
        <p14:creationId xmlns:p14="http://schemas.microsoft.com/office/powerpoint/2010/main" val="3476989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64</a:t>
            </a:fld>
            <a:endParaRPr lang="vi-VN"/>
          </a:p>
        </p:txBody>
      </p:sp>
    </p:spTree>
    <p:extLst>
      <p:ext uri="{BB962C8B-B14F-4D97-AF65-F5344CB8AC3E}">
        <p14:creationId xmlns:p14="http://schemas.microsoft.com/office/powerpoint/2010/main" val="850153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65</a:t>
            </a:fld>
            <a:endParaRPr lang="vi-VN"/>
          </a:p>
        </p:txBody>
      </p:sp>
    </p:spTree>
    <p:extLst>
      <p:ext uri="{BB962C8B-B14F-4D97-AF65-F5344CB8AC3E}">
        <p14:creationId xmlns:p14="http://schemas.microsoft.com/office/powerpoint/2010/main" val="4005771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7E4A8F-30EC-4EEF-A8F0-2372637F04C0}" type="slidenum">
              <a:rPr lang="vi-VN" smtClean="0"/>
              <a:t>66</a:t>
            </a:fld>
            <a:endParaRPr lang="vi-VN"/>
          </a:p>
        </p:txBody>
      </p:sp>
    </p:spTree>
    <p:extLst>
      <p:ext uri="{BB962C8B-B14F-4D97-AF65-F5344CB8AC3E}">
        <p14:creationId xmlns:p14="http://schemas.microsoft.com/office/powerpoint/2010/main" val="3329509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sv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svg"/><Relationship Id="rId7" Type="http://schemas.openxmlformats.org/officeDocument/2006/relationships/image" Target="../media/image20.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7.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4.sv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svg"/><Relationship Id="rId7" Type="http://schemas.openxmlformats.org/officeDocument/2006/relationships/image" Target="../media/image20.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18.svg"/></Relationships>
</file>

<file path=ppt/slides/_rels/slide2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7.svg"/><Relationship Id="rId10" Type="http://schemas.openxmlformats.org/officeDocument/2006/relationships/image" Target="../media/image19.png"/><Relationship Id="rId4" Type="http://schemas.openxmlformats.org/officeDocument/2006/relationships/image" Target="../media/image6.png"/><Relationship Id="rId9" Type="http://schemas.openxmlformats.org/officeDocument/2006/relationships/image" Target="../media/image18.svg"/></Relationships>
</file>

<file path=ppt/slides/_rels/slide4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4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33.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2.svg"/><Relationship Id="rId7"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7.sv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2.svg"/><Relationship Id="rId7"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16.svg"/></Relationships>
</file>

<file path=ppt/slides/_rels/slide51.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7.svg"/><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9.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12.svg"/><Relationship Id="rId3" Type="http://schemas.openxmlformats.org/officeDocument/2006/relationships/image" Target="../media/image35.svg"/><Relationship Id="rId7" Type="http://schemas.openxmlformats.org/officeDocument/2006/relationships/image" Target="../media/image37.svg"/><Relationship Id="rId12" Type="http://schemas.openxmlformats.org/officeDocument/2006/relationships/image" Target="../media/image11.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6.png"/><Relationship Id="rId11" Type="http://schemas.openxmlformats.org/officeDocument/2006/relationships/image" Target="../media/image16.svg"/><Relationship Id="rId5" Type="http://schemas.openxmlformats.org/officeDocument/2006/relationships/image" Target="../media/image5.sv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18.sv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7.sv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39.svg"/><Relationship Id="rId4" Type="http://schemas.openxmlformats.org/officeDocument/2006/relationships/image" Target="../media/image38.png"/><Relationship Id="rId9"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sv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7.svg"/><Relationship Id="rId10" Type="http://schemas.openxmlformats.org/officeDocument/2006/relationships/image" Target="../media/image19.png"/><Relationship Id="rId4" Type="http://schemas.openxmlformats.org/officeDocument/2006/relationships/image" Target="../media/image6.png"/><Relationship Id="rId9"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900988" y="1028700"/>
            <a:ext cx="9009410" cy="6019800"/>
            <a:chOff x="0" y="0"/>
            <a:chExt cx="3286657" cy="2219021"/>
          </a:xfrm>
        </p:grpSpPr>
        <p:sp>
          <p:nvSpPr>
            <p:cNvPr id="4" name="Freeform 4"/>
            <p:cNvSpPr/>
            <p:nvPr/>
          </p:nvSpPr>
          <p:spPr>
            <a:xfrm>
              <a:off x="0" y="0"/>
              <a:ext cx="3286657" cy="2219021"/>
            </a:xfrm>
            <a:custGeom>
              <a:avLst/>
              <a:gdLst/>
              <a:ahLst/>
              <a:cxnLst/>
              <a:rect l="l" t="t" r="r" b="b"/>
              <a:pathLst>
                <a:path w="3286657" h="2219021">
                  <a:moveTo>
                    <a:pt x="0" y="0"/>
                  </a:moveTo>
                  <a:lnTo>
                    <a:pt x="3286657" y="0"/>
                  </a:lnTo>
                  <a:lnTo>
                    <a:pt x="3286657" y="2219021"/>
                  </a:lnTo>
                  <a:lnTo>
                    <a:pt x="0" y="2219021"/>
                  </a:lnTo>
                  <a:close/>
                </a:path>
              </a:pathLst>
            </a:custGeom>
            <a:solidFill>
              <a:srgbClr val="FFFFFF"/>
            </a:solidFill>
          </p:spPr>
        </p:sp>
      </p:grpSp>
      <p:sp>
        <p:nvSpPr>
          <p:cNvPr id="5" name="Freeform 5"/>
          <p:cNvSpPr/>
          <p:nvPr/>
        </p:nvSpPr>
        <p:spPr>
          <a:xfrm flipH="1">
            <a:off x="-2156129" y="8872350"/>
            <a:ext cx="6662470" cy="1611106"/>
          </a:xfrm>
          <a:custGeom>
            <a:avLst/>
            <a:gdLst/>
            <a:ahLst/>
            <a:cxnLst/>
            <a:rect l="l" t="t" r="r" b="b"/>
            <a:pathLst>
              <a:path w="6662470" h="1611106">
                <a:moveTo>
                  <a:pt x="6662470" y="0"/>
                </a:moveTo>
                <a:lnTo>
                  <a:pt x="0" y="0"/>
                </a:lnTo>
                <a:lnTo>
                  <a:pt x="0" y="1611107"/>
                </a:lnTo>
                <a:lnTo>
                  <a:pt x="6662470" y="1611107"/>
                </a:lnTo>
                <a:lnTo>
                  <a:pt x="666247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flipH="1">
            <a:off x="14791434" y="-196457"/>
            <a:ext cx="5652695" cy="1366924"/>
          </a:xfrm>
          <a:custGeom>
            <a:avLst/>
            <a:gdLst/>
            <a:ahLst/>
            <a:cxnLst/>
            <a:rect l="l" t="t" r="r" b="b"/>
            <a:pathLst>
              <a:path w="5652695" h="1366924">
                <a:moveTo>
                  <a:pt x="5652695" y="0"/>
                </a:moveTo>
                <a:lnTo>
                  <a:pt x="0" y="0"/>
                </a:lnTo>
                <a:lnTo>
                  <a:pt x="0" y="1366925"/>
                </a:lnTo>
                <a:lnTo>
                  <a:pt x="5652695" y="1366925"/>
                </a:lnTo>
                <a:lnTo>
                  <a:pt x="5652695"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0261150" y="1028701"/>
            <a:ext cx="7087021" cy="7988624"/>
            <a:chOff x="0" y="0"/>
            <a:chExt cx="2585364" cy="2809668"/>
          </a:xfrm>
        </p:grpSpPr>
        <p:sp>
          <p:nvSpPr>
            <p:cNvPr id="8" name="Freeform 8"/>
            <p:cNvSpPr/>
            <p:nvPr/>
          </p:nvSpPr>
          <p:spPr>
            <a:xfrm>
              <a:off x="0" y="0"/>
              <a:ext cx="2585364" cy="2809668"/>
            </a:xfrm>
            <a:custGeom>
              <a:avLst/>
              <a:gdLst/>
              <a:ahLst/>
              <a:cxnLst/>
              <a:rect l="l" t="t" r="r" b="b"/>
              <a:pathLst>
                <a:path w="2585364" h="2809668">
                  <a:moveTo>
                    <a:pt x="0" y="0"/>
                  </a:moveTo>
                  <a:lnTo>
                    <a:pt x="2585364" y="0"/>
                  </a:lnTo>
                  <a:lnTo>
                    <a:pt x="2585364" y="2809668"/>
                  </a:lnTo>
                  <a:lnTo>
                    <a:pt x="0" y="2809668"/>
                  </a:lnTo>
                  <a:close/>
                </a:path>
              </a:pathLst>
            </a:custGeom>
            <a:solidFill>
              <a:srgbClr val="FFFFFF"/>
            </a:solidFill>
          </p:spPr>
        </p:sp>
      </p:grpSp>
      <p:grpSp>
        <p:nvGrpSpPr>
          <p:cNvPr id="10" name="Group 10"/>
          <p:cNvGrpSpPr/>
          <p:nvPr/>
        </p:nvGrpSpPr>
        <p:grpSpPr>
          <a:xfrm>
            <a:off x="4765643" y="7406217"/>
            <a:ext cx="5149262" cy="1611107"/>
            <a:chOff x="0" y="0"/>
            <a:chExt cx="1878465" cy="338133"/>
          </a:xfrm>
        </p:grpSpPr>
        <p:sp>
          <p:nvSpPr>
            <p:cNvPr id="11" name="Freeform 11"/>
            <p:cNvSpPr/>
            <p:nvPr/>
          </p:nvSpPr>
          <p:spPr>
            <a:xfrm>
              <a:off x="0" y="0"/>
              <a:ext cx="1878465" cy="338133"/>
            </a:xfrm>
            <a:custGeom>
              <a:avLst/>
              <a:gdLst/>
              <a:ahLst/>
              <a:cxnLst/>
              <a:rect l="l" t="t" r="r" b="b"/>
              <a:pathLst>
                <a:path w="1878465" h="338133">
                  <a:moveTo>
                    <a:pt x="0" y="0"/>
                  </a:moveTo>
                  <a:lnTo>
                    <a:pt x="1878465" y="0"/>
                  </a:lnTo>
                  <a:lnTo>
                    <a:pt x="1878465" y="338133"/>
                  </a:lnTo>
                  <a:lnTo>
                    <a:pt x="0" y="338133"/>
                  </a:lnTo>
                  <a:close/>
                </a:path>
              </a:pathLst>
            </a:custGeom>
            <a:solidFill>
              <a:srgbClr val="FFFFFF"/>
            </a:solidFill>
          </p:spPr>
        </p:sp>
      </p:grpSp>
      <p:sp>
        <p:nvSpPr>
          <p:cNvPr id="14" name="Freeform 14"/>
          <p:cNvSpPr/>
          <p:nvPr/>
        </p:nvSpPr>
        <p:spPr>
          <a:xfrm>
            <a:off x="10692016" y="4401714"/>
            <a:ext cx="6225288" cy="3893634"/>
          </a:xfrm>
          <a:custGeom>
            <a:avLst/>
            <a:gdLst/>
            <a:ahLst/>
            <a:cxnLst/>
            <a:rect l="l" t="t" r="r" b="b"/>
            <a:pathLst>
              <a:path w="6225288" h="3893634">
                <a:moveTo>
                  <a:pt x="0" y="0"/>
                </a:moveTo>
                <a:lnTo>
                  <a:pt x="6225288" y="0"/>
                </a:lnTo>
                <a:lnTo>
                  <a:pt x="6225288" y="3893634"/>
                </a:lnTo>
                <a:lnTo>
                  <a:pt x="0" y="389363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5" name="Freeform 15"/>
          <p:cNvSpPr/>
          <p:nvPr/>
        </p:nvSpPr>
        <p:spPr>
          <a:xfrm>
            <a:off x="16100246" y="3001723"/>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6" name="Freeform 16"/>
          <p:cNvSpPr/>
          <p:nvPr/>
        </p:nvSpPr>
        <p:spPr>
          <a:xfrm rot="-203414">
            <a:off x="11173930" y="3499519"/>
            <a:ext cx="321948" cy="461574"/>
          </a:xfrm>
          <a:custGeom>
            <a:avLst/>
            <a:gdLst/>
            <a:ahLst/>
            <a:cxnLst/>
            <a:rect l="l" t="t" r="r" b="b"/>
            <a:pathLst>
              <a:path w="321948" h="461574">
                <a:moveTo>
                  <a:pt x="0" y="0"/>
                </a:moveTo>
                <a:lnTo>
                  <a:pt x="321948" y="0"/>
                </a:lnTo>
                <a:lnTo>
                  <a:pt x="321948" y="461574"/>
                </a:lnTo>
                <a:lnTo>
                  <a:pt x="0" y="46157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8" name="Group 18"/>
          <p:cNvGrpSpPr/>
          <p:nvPr/>
        </p:nvGrpSpPr>
        <p:grpSpPr>
          <a:xfrm>
            <a:off x="940267" y="7406216"/>
            <a:ext cx="3544008" cy="1611107"/>
            <a:chOff x="0" y="0"/>
            <a:chExt cx="1292864" cy="338133"/>
          </a:xfrm>
        </p:grpSpPr>
        <p:sp>
          <p:nvSpPr>
            <p:cNvPr id="19" name="Freeform 19"/>
            <p:cNvSpPr/>
            <p:nvPr/>
          </p:nvSpPr>
          <p:spPr>
            <a:xfrm>
              <a:off x="0" y="0"/>
              <a:ext cx="1292864" cy="338133"/>
            </a:xfrm>
            <a:custGeom>
              <a:avLst/>
              <a:gdLst/>
              <a:ahLst/>
              <a:cxnLst/>
              <a:rect l="l" t="t" r="r" b="b"/>
              <a:pathLst>
                <a:path w="1292864" h="338133">
                  <a:moveTo>
                    <a:pt x="0" y="0"/>
                  </a:moveTo>
                  <a:lnTo>
                    <a:pt x="1292864" y="0"/>
                  </a:lnTo>
                  <a:lnTo>
                    <a:pt x="1292864" y="338133"/>
                  </a:lnTo>
                  <a:lnTo>
                    <a:pt x="0" y="338133"/>
                  </a:lnTo>
                  <a:close/>
                </a:path>
              </a:pathLst>
            </a:custGeom>
            <a:solidFill>
              <a:srgbClr val="FFFFFF"/>
            </a:solidFill>
          </p:spPr>
        </p:sp>
      </p:grpSp>
      <p:sp>
        <p:nvSpPr>
          <p:cNvPr id="22" name="Freeform 22"/>
          <p:cNvSpPr/>
          <p:nvPr/>
        </p:nvSpPr>
        <p:spPr>
          <a:xfrm>
            <a:off x="12690344" y="1991652"/>
            <a:ext cx="2228632" cy="1815322"/>
          </a:xfrm>
          <a:custGeom>
            <a:avLst/>
            <a:gdLst/>
            <a:ahLst/>
            <a:cxnLst/>
            <a:rect l="l" t="t" r="r" b="b"/>
            <a:pathLst>
              <a:path w="2228632" h="1815322">
                <a:moveTo>
                  <a:pt x="0" y="0"/>
                </a:moveTo>
                <a:lnTo>
                  <a:pt x="2228632" y="0"/>
                </a:lnTo>
                <a:lnTo>
                  <a:pt x="2228632" y="1815322"/>
                </a:lnTo>
                <a:lnTo>
                  <a:pt x="0" y="181532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4" name="TextBox 24"/>
          <p:cNvSpPr txBox="1"/>
          <p:nvPr/>
        </p:nvSpPr>
        <p:spPr>
          <a:xfrm>
            <a:off x="891890" y="2381637"/>
            <a:ext cx="9009410" cy="2954655"/>
          </a:xfrm>
          <a:prstGeom prst="rect">
            <a:avLst/>
          </a:prstGeom>
        </p:spPr>
        <p:txBody>
          <a:bodyPr wrap="square" lIns="0" tIns="0" rIns="0" bIns="0" rtlCol="0" anchor="t">
            <a:spAutoFit/>
          </a:bodyPr>
          <a:lstStyle/>
          <a:p>
            <a:pPr algn="ctr"/>
            <a:r>
              <a:rPr lang="vi-VN" sz="9600" b="1" dirty="0">
                <a:solidFill>
                  <a:srgbClr val="003EA8"/>
                </a:solidFill>
                <a:latin typeface="+mj-lt"/>
              </a:rPr>
              <a:t>SPY AGENCY 2024</a:t>
            </a:r>
          </a:p>
        </p:txBody>
      </p:sp>
      <p:pic>
        <p:nvPicPr>
          <p:cNvPr id="26" name="Picture 25">
            <a:extLst>
              <a:ext uri="{FF2B5EF4-FFF2-40B4-BE49-F238E27FC236}">
                <a16:creationId xmlns:a16="http://schemas.microsoft.com/office/drawing/2014/main" id="{576E74B9-23F7-40A8-8486-0A70AC76FDE0}"/>
              </a:ext>
            </a:extLst>
          </p:cNvPr>
          <p:cNvPicPr/>
          <p:nvPr/>
        </p:nvPicPr>
        <p:blipFill>
          <a:blip r:embed="rId10" cstate="print"/>
          <a:srcRect/>
          <a:stretch>
            <a:fillRect/>
          </a:stretch>
        </p:blipFill>
        <p:spPr>
          <a:xfrm>
            <a:off x="1090055" y="1188420"/>
            <a:ext cx="3638550" cy="809625"/>
          </a:xfrm>
          <a:prstGeom prst="rect">
            <a:avLst/>
          </a:prstGeom>
          <a:noFill/>
          <a:ln w="9525">
            <a:noFill/>
            <a:miter lim="800000"/>
            <a:headEnd/>
            <a:tailEnd/>
          </a:ln>
        </p:spPr>
      </p:pic>
      <p:sp>
        <p:nvSpPr>
          <p:cNvPr id="27" name="Rectangle 26">
            <a:extLst>
              <a:ext uri="{FF2B5EF4-FFF2-40B4-BE49-F238E27FC236}">
                <a16:creationId xmlns:a16="http://schemas.microsoft.com/office/drawing/2014/main" id="{588598FA-2F67-495D-BB5D-B97C7E857CAF}"/>
              </a:ext>
            </a:extLst>
          </p:cNvPr>
          <p:cNvSpPr/>
          <p:nvPr/>
        </p:nvSpPr>
        <p:spPr>
          <a:xfrm>
            <a:off x="873778" y="5699513"/>
            <a:ext cx="9009410" cy="1200329"/>
          </a:xfrm>
          <a:prstGeom prst="rect">
            <a:avLst/>
          </a:prstGeom>
        </p:spPr>
        <p:txBody>
          <a:bodyPr wrap="square">
            <a:spAutoFit/>
          </a:bodyPr>
          <a:lstStyle/>
          <a:p>
            <a:pPr algn="ctr"/>
            <a:r>
              <a:rPr lang="vi-VN" sz="2400" b="1" dirty="0">
                <a:solidFill>
                  <a:schemeClr val="tx2">
                    <a:lumMod val="60000"/>
                    <a:lumOff val="40000"/>
                  </a:schemeClr>
                </a:solidFill>
                <a:latin typeface="+mj-lt"/>
              </a:rPr>
              <a:t>PROJECT REPORT</a:t>
            </a:r>
          </a:p>
          <a:p>
            <a:pPr algn="ctr"/>
            <a:r>
              <a:rPr lang="vi-VN" sz="2400" b="1" dirty="0">
                <a:solidFill>
                  <a:schemeClr val="tx2">
                    <a:lumMod val="60000"/>
                    <a:lumOff val="40000"/>
                  </a:schemeClr>
                </a:solidFill>
                <a:latin typeface="+mj-lt"/>
              </a:rPr>
              <a:t>OBJECT-ORIENTED PROGRAMMING (OOP) COURSE</a:t>
            </a:r>
          </a:p>
          <a:p>
            <a:pPr algn="ctr"/>
            <a:r>
              <a:rPr lang="vi-VN" sz="2400" b="1" dirty="0">
                <a:solidFill>
                  <a:schemeClr val="tx2">
                    <a:lumMod val="60000"/>
                    <a:lumOff val="40000"/>
                  </a:schemeClr>
                </a:solidFill>
                <a:latin typeface="+mj-lt"/>
              </a:rPr>
              <a:t>ACADEMIC YEAR 2024-2025</a:t>
            </a:r>
          </a:p>
        </p:txBody>
      </p:sp>
      <p:sp>
        <p:nvSpPr>
          <p:cNvPr id="28" name="Rectangle 27">
            <a:extLst>
              <a:ext uri="{FF2B5EF4-FFF2-40B4-BE49-F238E27FC236}">
                <a16:creationId xmlns:a16="http://schemas.microsoft.com/office/drawing/2014/main" id="{5494FB96-0D0D-4D17-9BA2-12F980ED207D}"/>
              </a:ext>
            </a:extLst>
          </p:cNvPr>
          <p:cNvSpPr/>
          <p:nvPr/>
        </p:nvSpPr>
        <p:spPr>
          <a:xfrm>
            <a:off x="963294" y="7758458"/>
            <a:ext cx="3532014" cy="1015663"/>
          </a:xfrm>
          <a:prstGeom prst="rect">
            <a:avLst/>
          </a:prstGeom>
        </p:spPr>
        <p:txBody>
          <a:bodyPr wrap="square">
            <a:spAutoFit/>
          </a:bodyPr>
          <a:lstStyle/>
          <a:p>
            <a:pPr algn="ctr"/>
            <a:r>
              <a:rPr lang="vi-VN" sz="2000" b="1" dirty="0">
                <a:solidFill>
                  <a:srgbClr val="003EA8"/>
                </a:solidFill>
                <a:latin typeface="+mj-lt"/>
              </a:rPr>
              <a:t>Student:</a:t>
            </a:r>
          </a:p>
          <a:p>
            <a:pPr algn="ctr"/>
            <a:r>
              <a:rPr lang="vi-VN" sz="2000" dirty="0">
                <a:solidFill>
                  <a:srgbClr val="003EA8"/>
                </a:solidFill>
                <a:latin typeface="+mj-lt"/>
              </a:rPr>
              <a:t>Duong Tri Nhan – 97482403193</a:t>
            </a:r>
          </a:p>
          <a:p>
            <a:pPr algn="ctr"/>
            <a:r>
              <a:rPr lang="vi-VN" sz="2000" b="1" dirty="0">
                <a:solidFill>
                  <a:srgbClr val="003EA8"/>
                </a:solidFill>
                <a:latin typeface="+mj-lt"/>
              </a:rPr>
              <a:t>Class: </a:t>
            </a:r>
            <a:r>
              <a:rPr lang="vi-VN" sz="2000" dirty="0">
                <a:solidFill>
                  <a:srgbClr val="003EA8"/>
                </a:solidFill>
                <a:latin typeface="+mj-lt"/>
              </a:rPr>
              <a:t>24CNTT</a:t>
            </a:r>
          </a:p>
        </p:txBody>
      </p:sp>
      <p:sp>
        <p:nvSpPr>
          <p:cNvPr id="29" name="Rectangle 28">
            <a:extLst>
              <a:ext uri="{FF2B5EF4-FFF2-40B4-BE49-F238E27FC236}">
                <a16:creationId xmlns:a16="http://schemas.microsoft.com/office/drawing/2014/main" id="{48353405-9DEF-4287-A10A-45B81E419419}"/>
              </a:ext>
            </a:extLst>
          </p:cNvPr>
          <p:cNvSpPr/>
          <p:nvPr/>
        </p:nvSpPr>
        <p:spPr>
          <a:xfrm>
            <a:off x="4765643" y="7857827"/>
            <a:ext cx="5158360" cy="707886"/>
          </a:xfrm>
          <a:prstGeom prst="rect">
            <a:avLst/>
          </a:prstGeom>
        </p:spPr>
        <p:txBody>
          <a:bodyPr wrap="square">
            <a:spAutoFit/>
          </a:bodyPr>
          <a:lstStyle/>
          <a:p>
            <a:pPr algn="ctr"/>
            <a:r>
              <a:rPr lang="vi-VN" sz="2000" b="1" dirty="0">
                <a:solidFill>
                  <a:srgbClr val="003EA8"/>
                </a:solidFill>
                <a:latin typeface="+mj-lt"/>
              </a:rPr>
              <a:t>Instructor:</a:t>
            </a:r>
          </a:p>
          <a:p>
            <a:pPr algn="ctr"/>
            <a:r>
              <a:rPr lang="vi-VN" sz="2000" dirty="0">
                <a:solidFill>
                  <a:srgbClr val="003EA8"/>
                </a:solidFill>
                <a:latin typeface="+mj-lt"/>
              </a:rPr>
              <a:t>Dr. Le Ngoc Hieu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FDFB1A5-DE49-4516-B18D-DE318A416D75}"/>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9" name="Freeform 18">
            <a:extLst>
              <a:ext uri="{FF2B5EF4-FFF2-40B4-BE49-F238E27FC236}">
                <a16:creationId xmlns:a16="http://schemas.microsoft.com/office/drawing/2014/main" id="{CE912936-C143-4DF6-ADF2-E23ED5A24A15}"/>
              </a:ext>
            </a:extLst>
          </p:cNvPr>
          <p:cNvSpPr/>
          <p:nvPr/>
        </p:nvSpPr>
        <p:spPr>
          <a:xfrm rot="20555606">
            <a:off x="-6347441" y="-598993"/>
            <a:ext cx="30605482" cy="9626813"/>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DE3221D1-1409-4736-BE49-E4FE8BD7943D}"/>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7" name="Freeform 22">
            <a:extLst>
              <a:ext uri="{FF2B5EF4-FFF2-40B4-BE49-F238E27FC236}">
                <a16:creationId xmlns:a16="http://schemas.microsoft.com/office/drawing/2014/main" id="{F2369463-134B-43CE-83EA-1721A6E8A53C}"/>
              </a:ext>
            </a:extLst>
          </p:cNvPr>
          <p:cNvSpPr/>
          <p:nvPr/>
        </p:nvSpPr>
        <p:spPr>
          <a:xfrm rot="1025564">
            <a:off x="-787703" y="3160808"/>
            <a:ext cx="3933672" cy="979842"/>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22">
            <a:extLst>
              <a:ext uri="{FF2B5EF4-FFF2-40B4-BE49-F238E27FC236}">
                <a16:creationId xmlns:a16="http://schemas.microsoft.com/office/drawing/2014/main" id="{64881C23-F987-4DD0-AB27-B714E3B446F6}"/>
              </a:ext>
            </a:extLst>
          </p:cNvPr>
          <p:cNvSpPr/>
          <p:nvPr/>
        </p:nvSpPr>
        <p:spPr>
          <a:xfrm rot="10561895">
            <a:off x="12293736" y="5913281"/>
            <a:ext cx="3537680" cy="862538"/>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17">
            <a:extLst>
              <a:ext uri="{FF2B5EF4-FFF2-40B4-BE49-F238E27FC236}">
                <a16:creationId xmlns:a16="http://schemas.microsoft.com/office/drawing/2014/main" id="{BFBFDE8D-056F-4115-A3B5-84C75CB08E66}"/>
              </a:ext>
            </a:extLst>
          </p:cNvPr>
          <p:cNvSpPr/>
          <p:nvPr/>
        </p:nvSpPr>
        <p:spPr>
          <a:xfrm rot="18357185">
            <a:off x="2948403" y="-1629859"/>
            <a:ext cx="4478844" cy="4768531"/>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7">
            <a:extLst>
              <a:ext uri="{FF2B5EF4-FFF2-40B4-BE49-F238E27FC236}">
                <a16:creationId xmlns:a16="http://schemas.microsoft.com/office/drawing/2014/main" id="{01C44075-3065-446D-B83E-4BE3DB3A37D2}"/>
              </a:ext>
            </a:extLst>
          </p:cNvPr>
          <p:cNvSpPr/>
          <p:nvPr/>
        </p:nvSpPr>
        <p:spPr>
          <a:xfrm rot="7793543">
            <a:off x="5830125" y="9264737"/>
            <a:ext cx="1863435" cy="1909353"/>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7">
            <a:extLst>
              <a:ext uri="{FF2B5EF4-FFF2-40B4-BE49-F238E27FC236}">
                <a16:creationId xmlns:a16="http://schemas.microsoft.com/office/drawing/2014/main" id="{6F138620-A90B-4C5B-A58B-95BB12AD832A}"/>
              </a:ext>
            </a:extLst>
          </p:cNvPr>
          <p:cNvSpPr/>
          <p:nvPr/>
        </p:nvSpPr>
        <p:spPr>
          <a:xfrm rot="19623930">
            <a:off x="15264569" y="4716029"/>
            <a:ext cx="7273319" cy="6877416"/>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5" name="Freeform 22">
            <a:extLst>
              <a:ext uri="{FF2B5EF4-FFF2-40B4-BE49-F238E27FC236}">
                <a16:creationId xmlns:a16="http://schemas.microsoft.com/office/drawing/2014/main" id="{9518F263-3A6B-4466-94E7-E2E944D699C5}"/>
              </a:ext>
            </a:extLst>
          </p:cNvPr>
          <p:cNvSpPr/>
          <p:nvPr/>
        </p:nvSpPr>
        <p:spPr>
          <a:xfrm rot="21320957">
            <a:off x="10769434" y="7028740"/>
            <a:ext cx="3239393" cy="806903"/>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22">
            <a:extLst>
              <a:ext uri="{FF2B5EF4-FFF2-40B4-BE49-F238E27FC236}">
                <a16:creationId xmlns:a16="http://schemas.microsoft.com/office/drawing/2014/main" id="{BDF05775-6C1F-4790-99C4-8559A4A78DA9}"/>
              </a:ext>
            </a:extLst>
          </p:cNvPr>
          <p:cNvSpPr/>
          <p:nvPr/>
        </p:nvSpPr>
        <p:spPr>
          <a:xfrm rot="11863347">
            <a:off x="-1677965" y="1586927"/>
            <a:ext cx="5225759" cy="1301689"/>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20">
            <a:extLst>
              <a:ext uri="{FF2B5EF4-FFF2-40B4-BE49-F238E27FC236}">
                <a16:creationId xmlns:a16="http://schemas.microsoft.com/office/drawing/2014/main" id="{20701AFC-8C29-4D3A-AF01-AFD49159524C}"/>
              </a:ext>
            </a:extLst>
          </p:cNvPr>
          <p:cNvSpPr/>
          <p:nvPr/>
        </p:nvSpPr>
        <p:spPr>
          <a:xfrm rot="2003793">
            <a:off x="7368645" y="31970"/>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Rectangle 20">
            <a:extLst>
              <a:ext uri="{FF2B5EF4-FFF2-40B4-BE49-F238E27FC236}">
                <a16:creationId xmlns:a16="http://schemas.microsoft.com/office/drawing/2014/main" id="{DBCF920F-3D6D-4359-BB75-AB935D69526D}"/>
              </a:ext>
            </a:extLst>
          </p:cNvPr>
          <p:cNvSpPr/>
          <p:nvPr/>
        </p:nvSpPr>
        <p:spPr>
          <a:xfrm>
            <a:off x="7466317" y="7890574"/>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2751094660"/>
      </p:ext>
    </p:extLst>
  </p:cSld>
  <p:clrMapOvr>
    <a:masterClrMapping/>
  </p:clrMapOvr>
  <p:transition spd="slow">
    <p:push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1EBF219-792C-4BDE-BB00-C7692DCBC1A9}"/>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7" name="Rectangle 6">
            <a:extLst>
              <a:ext uri="{FF2B5EF4-FFF2-40B4-BE49-F238E27FC236}">
                <a16:creationId xmlns:a16="http://schemas.microsoft.com/office/drawing/2014/main" id="{6E6760DA-B5B1-4061-9D2A-BE6A1131F458}"/>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br>
              <a:rPr lang="vi-VN" sz="4000" b="1" dirty="0">
                <a:solidFill>
                  <a:schemeClr val="tx2">
                    <a:lumMod val="60000"/>
                    <a:lumOff val="40000"/>
                  </a:schemeClr>
                </a:solidFill>
                <a:latin typeface="+mj-lt"/>
              </a:rPr>
            </a:br>
            <a:r>
              <a:rPr lang="vi-VN" sz="4000" b="1" dirty="0">
                <a:solidFill>
                  <a:schemeClr val="tx2">
                    <a:lumMod val="60000"/>
                    <a:lumOff val="40000"/>
                  </a:schemeClr>
                </a:solidFill>
                <a:latin typeface="+mj-lt"/>
              </a:rPr>
              <a:t>1.1.1. Overview of Object-Oriented Programming:</a:t>
            </a:r>
          </a:p>
        </p:txBody>
      </p:sp>
      <p:sp>
        <p:nvSpPr>
          <p:cNvPr id="8" name="Rectangle 7">
            <a:extLst>
              <a:ext uri="{FF2B5EF4-FFF2-40B4-BE49-F238E27FC236}">
                <a16:creationId xmlns:a16="http://schemas.microsoft.com/office/drawing/2014/main" id="{28288CAD-EE37-49C8-8A4A-91D529DE2A55}"/>
              </a:ext>
            </a:extLst>
          </p:cNvPr>
          <p:cNvSpPr/>
          <p:nvPr/>
        </p:nvSpPr>
        <p:spPr>
          <a:xfrm>
            <a:off x="609600" y="4404836"/>
            <a:ext cx="17145000" cy="2862322"/>
          </a:xfrm>
          <a:prstGeom prst="rect">
            <a:avLst/>
          </a:prstGeom>
        </p:spPr>
        <p:txBody>
          <a:bodyPr wrap="square">
            <a:spAutoFit/>
          </a:bodyPr>
          <a:lstStyle/>
          <a:p>
            <a:r>
              <a:rPr lang="vi-VN" sz="3600" dirty="0">
                <a:solidFill>
                  <a:srgbClr val="003EA8"/>
                </a:solidFill>
                <a:latin typeface="+mj-lt"/>
              </a:rPr>
              <a:t>- </a:t>
            </a:r>
            <a:r>
              <a:rPr lang="en-US" sz="3600" b="1" dirty="0">
                <a:solidFill>
                  <a:srgbClr val="003EA8"/>
                </a:solidFill>
                <a:latin typeface="Times New Roman" panose="02020603050405020304" pitchFamily="18" charset="0"/>
                <a:cs typeface="Times New Roman" panose="02020603050405020304" pitchFamily="18" charset="0"/>
              </a:rPr>
              <a:t>Object-Oriented Programming (OOP)</a:t>
            </a:r>
            <a:r>
              <a:rPr lang="en-US" sz="3600" dirty="0">
                <a:solidFill>
                  <a:srgbClr val="003EA8"/>
                </a:solidFill>
                <a:latin typeface="Times New Roman" panose="02020603050405020304" pitchFamily="18" charset="0"/>
                <a:cs typeface="Times New Roman" panose="02020603050405020304" pitchFamily="18" charset="0"/>
              </a:rPr>
              <a:t> is a programming paradigm based on the concept of "</a:t>
            </a:r>
            <a:r>
              <a:rPr lang="en-US" sz="3600" b="1" dirty="0">
                <a:solidFill>
                  <a:srgbClr val="003EA8"/>
                </a:solidFill>
                <a:latin typeface="Times New Roman" panose="02020603050405020304" pitchFamily="18" charset="0"/>
                <a:cs typeface="Times New Roman" panose="02020603050405020304" pitchFamily="18" charset="0"/>
              </a:rPr>
              <a:t>objects</a:t>
            </a:r>
            <a:r>
              <a:rPr lang="en-US" sz="3600" dirty="0">
                <a:solidFill>
                  <a:srgbClr val="003EA8"/>
                </a:solidFill>
                <a:latin typeface="Times New Roman" panose="02020603050405020304" pitchFamily="18" charset="0"/>
                <a:cs typeface="Times New Roman" panose="02020603050405020304" pitchFamily="18" charset="0"/>
              </a:rPr>
              <a:t>," where these objects contain data (called </a:t>
            </a:r>
            <a:r>
              <a:rPr lang="en-US" sz="3600" b="1" dirty="0">
                <a:solidFill>
                  <a:srgbClr val="003EA8"/>
                </a:solidFill>
                <a:latin typeface="Times New Roman" panose="02020603050405020304" pitchFamily="18" charset="0"/>
                <a:cs typeface="Times New Roman" panose="02020603050405020304" pitchFamily="18" charset="0"/>
              </a:rPr>
              <a:t>attributes</a:t>
            </a:r>
            <a:r>
              <a:rPr lang="en-US" sz="3600" dirty="0">
                <a:solidFill>
                  <a:srgbClr val="003EA8"/>
                </a:solidFill>
                <a:latin typeface="Times New Roman" panose="02020603050405020304" pitchFamily="18" charset="0"/>
                <a:cs typeface="Times New Roman" panose="02020603050405020304" pitchFamily="18" charset="0"/>
              </a:rPr>
              <a:t>) and actions that manipulate the data (called </a:t>
            </a:r>
            <a:r>
              <a:rPr lang="en-US" sz="3600" b="1" dirty="0">
                <a:solidFill>
                  <a:srgbClr val="003EA8"/>
                </a:solidFill>
                <a:latin typeface="Times New Roman" panose="02020603050405020304" pitchFamily="18" charset="0"/>
                <a:cs typeface="Times New Roman" panose="02020603050405020304" pitchFamily="18" charset="0"/>
              </a:rPr>
              <a:t>methods</a:t>
            </a:r>
            <a:r>
              <a:rPr lang="en-US" sz="3600" dirty="0">
                <a:solidFill>
                  <a:srgbClr val="003EA8"/>
                </a:solidFill>
                <a:latin typeface="Times New Roman" panose="02020603050405020304" pitchFamily="18" charset="0"/>
                <a:cs typeface="Times New Roman" panose="02020603050405020304" pitchFamily="18" charset="0"/>
              </a:rPr>
              <a:t>). OOP offers a visual, structured, and manageable approach, especially suitable for systems with complex data and multiple interacting objects.</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FAE49666-695F-4EB6-BFB9-1C97A83DA8B0}"/>
              </a:ext>
            </a:extLst>
          </p:cNvPr>
          <p:cNvSpPr/>
          <p:nvPr/>
        </p:nvSpPr>
        <p:spPr>
          <a:xfrm>
            <a:off x="545946" y="7591660"/>
            <a:ext cx="17051298" cy="1754326"/>
          </a:xfrm>
          <a:prstGeom prst="rect">
            <a:avLst/>
          </a:prstGeom>
        </p:spPr>
        <p:txBody>
          <a:bodyPr wrap="square">
            <a:spAutoFit/>
          </a:bodyPr>
          <a:lstStyle/>
          <a:p>
            <a:r>
              <a:rPr lang="vi-VN" sz="3600" dirty="0">
                <a:solidFill>
                  <a:srgbClr val="003EA8"/>
                </a:solidFill>
                <a:latin typeface="Times New Roman" panose="02020603050405020304" pitchFamily="18" charset="0"/>
                <a:cs typeface="Times New Roman" panose="02020603050405020304" pitchFamily="18" charset="0"/>
              </a:rPr>
              <a:t>- </a:t>
            </a:r>
            <a:r>
              <a:rPr lang="en-US" sz="3600" dirty="0">
                <a:solidFill>
                  <a:srgbClr val="003EA8"/>
                </a:solidFill>
                <a:latin typeface="Times New Roman" panose="02020603050405020304" pitchFamily="18" charset="0"/>
                <a:cs typeface="Times New Roman" panose="02020603050405020304" pitchFamily="18" charset="0"/>
              </a:rPr>
              <a:t>During the development of the </a:t>
            </a:r>
            <a:r>
              <a:rPr lang="en-US" sz="3600" b="1" dirty="0">
                <a:solidFill>
                  <a:srgbClr val="003EA8"/>
                </a:solidFill>
                <a:latin typeface="Times New Roman" panose="02020603050405020304" pitchFamily="18" charset="0"/>
                <a:cs typeface="Times New Roman" panose="02020603050405020304" pitchFamily="18" charset="0"/>
              </a:rPr>
              <a:t>SpyAgency2024</a:t>
            </a:r>
            <a:r>
              <a:rPr lang="en-US" sz="3600" dirty="0">
                <a:solidFill>
                  <a:srgbClr val="003EA8"/>
                </a:solidFill>
                <a:latin typeface="Times New Roman" panose="02020603050405020304" pitchFamily="18" charset="0"/>
                <a:cs typeface="Times New Roman" panose="02020603050405020304" pitchFamily="18" charset="0"/>
              </a:rPr>
              <a:t> project, the team fully applied the fundamental principles of object-oriented programming to design and organize the source code logically, ensuring scalability and maintainability</a:t>
            </a:r>
            <a:endParaRPr lang="vi-VN" sz="36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95646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D3333AF-E53C-47EE-B86A-68C87D4A0910}"/>
              </a:ext>
            </a:extLst>
          </p:cNvPr>
          <p:cNvSpPr/>
          <p:nvPr/>
        </p:nvSpPr>
        <p:spPr>
          <a:xfrm>
            <a:off x="301004" y="4229100"/>
            <a:ext cx="2710999" cy="646331"/>
          </a:xfrm>
          <a:prstGeom prst="rect">
            <a:avLst/>
          </a:prstGeom>
        </p:spPr>
        <p:txBody>
          <a:bodyPr wrap="none">
            <a:spAutoFit/>
          </a:bodyPr>
          <a:lstStyle/>
          <a:p>
            <a:r>
              <a:rPr lang="vi-VN" sz="3600" dirty="0">
                <a:solidFill>
                  <a:srgbClr val="003EA8"/>
                </a:solidFill>
                <a:latin typeface="+mj-lt"/>
              </a:rPr>
              <a:t> Specifically:</a:t>
            </a:r>
          </a:p>
        </p:txBody>
      </p:sp>
      <p:sp>
        <p:nvSpPr>
          <p:cNvPr id="9" name="Rectangle 8">
            <a:extLst>
              <a:ext uri="{FF2B5EF4-FFF2-40B4-BE49-F238E27FC236}">
                <a16:creationId xmlns:a16="http://schemas.microsoft.com/office/drawing/2014/main" id="{E16F3800-861A-4A51-8D1E-085916A485E3}"/>
              </a:ext>
            </a:extLst>
          </p:cNvPr>
          <p:cNvSpPr/>
          <p:nvPr/>
        </p:nvSpPr>
        <p:spPr>
          <a:xfrm>
            <a:off x="304800" y="4920875"/>
            <a:ext cx="9643104" cy="4832092"/>
          </a:xfrm>
          <a:prstGeom prst="rect">
            <a:avLst/>
          </a:prstGeom>
        </p:spPr>
        <p:txBody>
          <a:bodyPr wrap="square">
            <a:spAutoFit/>
          </a:bodyPr>
          <a:lstStyle/>
          <a:p>
            <a:r>
              <a:rPr lang="en-US" sz="2800" dirty="0">
                <a:solidFill>
                  <a:srgbClr val="003EA8"/>
                </a:solidFill>
                <a:latin typeface="Times New Roman" panose="02020603050405020304" pitchFamily="18" charset="0"/>
                <a:cs typeface="Times New Roman" panose="02020603050405020304" pitchFamily="18" charset="0"/>
              </a:rPr>
              <a:t>+</a:t>
            </a:r>
            <a:r>
              <a:rPr lang="en-US" sz="2800" b="1" dirty="0">
                <a:solidFill>
                  <a:srgbClr val="003EA8"/>
                </a:solidFill>
                <a:latin typeface="Times New Roman" panose="02020603050405020304" pitchFamily="18" charset="0"/>
                <a:cs typeface="Times New Roman" panose="02020603050405020304" pitchFamily="18" charset="0"/>
              </a:rPr>
              <a:t> Encapsulation: </a:t>
            </a:r>
            <a:r>
              <a:rPr lang="en-US" sz="2800" dirty="0">
                <a:solidFill>
                  <a:srgbClr val="003EA8"/>
                </a:solidFill>
                <a:latin typeface="Times New Roman" panose="02020603050405020304" pitchFamily="18" charset="0"/>
                <a:cs typeface="Times New Roman" panose="02020603050405020304" pitchFamily="18" charset="0"/>
              </a:rPr>
              <a:t>Ensures that important object data is protected from unwanted external influences. </a:t>
            </a:r>
            <a:r>
              <a:rPr lang="en-US" sz="2800" b="1" dirty="0">
                <a:solidFill>
                  <a:srgbClr val="003EA8"/>
                </a:solidFill>
                <a:latin typeface="Times New Roman" panose="02020603050405020304" pitchFamily="18" charset="0"/>
                <a:cs typeface="Times New Roman" panose="02020603050405020304" pitchFamily="18" charset="0"/>
              </a:rPr>
              <a:t>Model classes</a:t>
            </a:r>
            <a:r>
              <a:rPr lang="en-US" sz="2800" dirty="0">
                <a:solidFill>
                  <a:srgbClr val="003EA8"/>
                </a:solidFill>
                <a:latin typeface="Times New Roman" panose="02020603050405020304" pitchFamily="18" charset="0"/>
                <a:cs typeface="Times New Roman" panose="02020603050405020304" pitchFamily="18" charset="0"/>
              </a:rPr>
              <a:t> such as Agent, Mission, Skill, Team, etc., declare their attributes as </a:t>
            </a:r>
            <a:r>
              <a:rPr lang="en-US" sz="2800" b="1" dirty="0">
                <a:solidFill>
                  <a:srgbClr val="003EA8"/>
                </a:solidFill>
                <a:latin typeface="Times New Roman" panose="02020603050405020304" pitchFamily="18" charset="0"/>
                <a:cs typeface="Times New Roman" panose="02020603050405020304" pitchFamily="18" charset="0"/>
              </a:rPr>
              <a:t>private</a:t>
            </a:r>
            <a:r>
              <a:rPr lang="en-US" sz="2800" dirty="0">
                <a:solidFill>
                  <a:srgbClr val="003EA8"/>
                </a:solidFill>
                <a:latin typeface="Times New Roman" panose="02020603050405020304" pitchFamily="18" charset="0"/>
                <a:cs typeface="Times New Roman" panose="02020603050405020304" pitchFamily="18" charset="0"/>
              </a:rPr>
              <a:t> and provide public</a:t>
            </a:r>
            <a:r>
              <a:rPr lang="en-US" sz="2800" b="1" dirty="0">
                <a:solidFill>
                  <a:srgbClr val="003EA8"/>
                </a:solidFill>
                <a:latin typeface="Times New Roman" panose="02020603050405020304" pitchFamily="18" charset="0"/>
                <a:cs typeface="Times New Roman" panose="02020603050405020304" pitchFamily="18" charset="0"/>
              </a:rPr>
              <a:t> getter/setter</a:t>
            </a:r>
            <a:r>
              <a:rPr lang="en-US" sz="2800" dirty="0">
                <a:solidFill>
                  <a:srgbClr val="003EA8"/>
                </a:solidFill>
                <a:latin typeface="Times New Roman" panose="02020603050405020304" pitchFamily="18" charset="0"/>
                <a:cs typeface="Times New Roman" panose="02020603050405020304" pitchFamily="18" charset="0"/>
              </a:rPr>
              <a:t> methods to safely access the data.</a:t>
            </a:r>
            <a:br>
              <a:rPr lang="en-US" sz="2800" dirty="0">
                <a:solidFill>
                  <a:srgbClr val="003EA8"/>
                </a:solidFill>
                <a:latin typeface="Times New Roman" panose="02020603050405020304" pitchFamily="18" charset="0"/>
                <a:cs typeface="Times New Roman" panose="02020603050405020304" pitchFamily="18" charset="0"/>
              </a:rPr>
            </a:br>
            <a:endParaRPr lang="en-US" sz="2800" dirty="0">
              <a:solidFill>
                <a:srgbClr val="003EA8"/>
              </a:solidFill>
              <a:latin typeface="Times New Roman" panose="02020603050405020304" pitchFamily="18" charset="0"/>
              <a:cs typeface="Times New Roman" panose="02020603050405020304" pitchFamily="18" charset="0"/>
            </a:endParaRPr>
          </a:p>
          <a:p>
            <a:r>
              <a:rPr lang="en-US" sz="2800" dirty="0">
                <a:solidFill>
                  <a:srgbClr val="003EA8"/>
                </a:solidFill>
                <a:latin typeface="Times New Roman" panose="02020603050405020304" pitchFamily="18" charset="0"/>
                <a:cs typeface="Times New Roman" panose="02020603050405020304" pitchFamily="18" charset="0"/>
              </a:rPr>
              <a:t>+</a:t>
            </a:r>
            <a:r>
              <a:rPr lang="en-US" sz="2800" b="1" dirty="0">
                <a:solidFill>
                  <a:srgbClr val="003EA8"/>
                </a:solidFill>
                <a:latin typeface="Times New Roman" panose="02020603050405020304" pitchFamily="18" charset="0"/>
                <a:cs typeface="Times New Roman" panose="02020603050405020304" pitchFamily="18" charset="0"/>
              </a:rPr>
              <a:t> Inheritance:</a:t>
            </a:r>
            <a:r>
              <a:rPr lang="en-US" sz="2800" dirty="0">
                <a:solidFill>
                  <a:srgbClr val="003EA8"/>
                </a:solidFill>
                <a:latin typeface="Times New Roman" panose="02020603050405020304" pitchFamily="18" charset="0"/>
                <a:cs typeface="Times New Roman" panose="02020603050405020304" pitchFamily="18" charset="0"/>
              </a:rPr>
              <a:t> Allows child classes to inherit common attributes and methods from parent classes, reducing code duplication and establishing a clear hierarchical relationship between objects. For example, the project may build a </a:t>
            </a:r>
            <a:r>
              <a:rPr lang="en-US" sz="2800" dirty="0" err="1">
                <a:solidFill>
                  <a:srgbClr val="003EA8"/>
                </a:solidFill>
                <a:latin typeface="Times New Roman" panose="02020603050405020304" pitchFamily="18" charset="0"/>
                <a:cs typeface="Times New Roman" panose="02020603050405020304" pitchFamily="18" charset="0"/>
              </a:rPr>
              <a:t>BaseDAO</a:t>
            </a:r>
            <a:r>
              <a:rPr lang="en-US" sz="2800" dirty="0">
                <a:solidFill>
                  <a:srgbClr val="003EA8"/>
                </a:solidFill>
                <a:latin typeface="Times New Roman" panose="02020603050405020304" pitchFamily="18" charset="0"/>
                <a:cs typeface="Times New Roman" panose="02020603050405020304" pitchFamily="18" charset="0"/>
              </a:rPr>
              <a:t> class containing basic database operation methods, which </a:t>
            </a:r>
            <a:r>
              <a:rPr lang="en-US" sz="2800" dirty="0" err="1">
                <a:solidFill>
                  <a:srgbClr val="003EA8"/>
                </a:solidFill>
                <a:latin typeface="Times New Roman" panose="02020603050405020304" pitchFamily="18" charset="0"/>
                <a:cs typeface="Times New Roman" panose="02020603050405020304" pitchFamily="18" charset="0"/>
              </a:rPr>
              <a:t>AgentDAO</a:t>
            </a:r>
            <a:r>
              <a:rPr lang="en-US" sz="2800" dirty="0">
                <a:solidFill>
                  <a:srgbClr val="003EA8"/>
                </a:solidFill>
                <a:latin typeface="Times New Roman" panose="02020603050405020304" pitchFamily="18" charset="0"/>
                <a:cs typeface="Times New Roman" panose="02020603050405020304" pitchFamily="18" charset="0"/>
              </a:rPr>
              <a:t>, </a:t>
            </a:r>
            <a:r>
              <a:rPr lang="en-US" sz="2800" dirty="0" err="1">
                <a:solidFill>
                  <a:srgbClr val="003EA8"/>
                </a:solidFill>
                <a:latin typeface="Times New Roman" panose="02020603050405020304" pitchFamily="18" charset="0"/>
                <a:cs typeface="Times New Roman" panose="02020603050405020304" pitchFamily="18" charset="0"/>
              </a:rPr>
              <a:t>MissionDAO</a:t>
            </a:r>
            <a:r>
              <a:rPr lang="en-US" sz="2800" dirty="0">
                <a:solidFill>
                  <a:srgbClr val="003EA8"/>
                </a:solidFill>
                <a:latin typeface="Times New Roman" panose="02020603050405020304" pitchFamily="18" charset="0"/>
                <a:cs typeface="Times New Roman" panose="02020603050405020304" pitchFamily="18" charset="0"/>
              </a:rPr>
              <a:t>, and other DAO classes inherit for reuse and extension.</a:t>
            </a:r>
            <a:endParaRPr lang="vi-VN" sz="2800" dirty="0">
              <a:solidFill>
                <a:srgbClr val="003EA8"/>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9E93E05A-B663-4958-8EFC-D2DFA2B14735}"/>
              </a:ext>
            </a:extLst>
          </p:cNvPr>
          <p:cNvSpPr/>
          <p:nvPr/>
        </p:nvSpPr>
        <p:spPr>
          <a:xfrm>
            <a:off x="10104100" y="4552265"/>
            <a:ext cx="7726700" cy="5262979"/>
          </a:xfrm>
          <a:prstGeom prst="rect">
            <a:avLst/>
          </a:prstGeom>
        </p:spPr>
        <p:txBody>
          <a:bodyPr wrap="square">
            <a:spAutoFit/>
          </a:bodyPr>
          <a:lstStyle/>
          <a:p>
            <a:r>
              <a:rPr lang="vi-VN" sz="2800" dirty="0">
                <a:solidFill>
                  <a:srgbClr val="003EA8"/>
                </a:solidFill>
                <a:latin typeface="+mj-lt"/>
              </a:rPr>
              <a:t>+ </a:t>
            </a:r>
            <a:r>
              <a:rPr lang="vi-VN" sz="2800" b="1" dirty="0">
                <a:solidFill>
                  <a:srgbClr val="003EA8"/>
                </a:solidFill>
                <a:latin typeface="+mj-lt"/>
              </a:rPr>
              <a:t>Polymorphism:</a:t>
            </a:r>
            <a:r>
              <a:rPr lang="vi-VN" sz="2800" b="1" dirty="0">
                <a:solidFill>
                  <a:srgbClr val="003EA8"/>
                </a:solidFill>
                <a:latin typeface="Times New Roman" panose="02020603050405020304" pitchFamily="18" charset="0"/>
                <a:cs typeface="Times New Roman" panose="02020603050405020304" pitchFamily="18" charset="0"/>
              </a:rPr>
              <a:t> </a:t>
            </a:r>
            <a:r>
              <a:rPr lang="en-US" sz="2800" dirty="0">
                <a:solidFill>
                  <a:srgbClr val="003EA8"/>
                </a:solidFill>
                <a:latin typeface="Times New Roman" panose="02020603050405020304" pitchFamily="18" charset="0"/>
                <a:cs typeface="Times New Roman" panose="02020603050405020304" pitchFamily="18" charset="0"/>
              </a:rPr>
              <a:t>Enables different objects to use a common interface but implement it in their own way. This feature is demonstrated through </a:t>
            </a:r>
            <a:r>
              <a:rPr lang="en-US" sz="2800" b="1" dirty="0">
                <a:solidFill>
                  <a:srgbClr val="003EA8"/>
                </a:solidFill>
                <a:latin typeface="Times New Roman" panose="02020603050405020304" pitchFamily="18" charset="0"/>
                <a:cs typeface="Times New Roman" panose="02020603050405020304" pitchFamily="18" charset="0"/>
              </a:rPr>
              <a:t>method overriding and method overloading mechanisms</a:t>
            </a:r>
            <a:r>
              <a:rPr lang="vi-VN" sz="2800" b="1" dirty="0">
                <a:solidFill>
                  <a:srgbClr val="003EA8"/>
                </a:solidFill>
                <a:latin typeface="Times New Roman" panose="02020603050405020304" pitchFamily="18" charset="0"/>
                <a:cs typeface="Times New Roman" panose="02020603050405020304" pitchFamily="18" charset="0"/>
              </a:rPr>
              <a:t>.</a:t>
            </a:r>
            <a:br>
              <a:rPr lang="vi-VN" sz="2800" dirty="0">
                <a:solidFill>
                  <a:srgbClr val="003EA8"/>
                </a:solidFill>
                <a:latin typeface="+mj-lt"/>
              </a:rPr>
            </a:br>
            <a:endParaRPr lang="vi-VN" sz="2800" dirty="0">
              <a:solidFill>
                <a:srgbClr val="003EA8"/>
              </a:solidFill>
              <a:latin typeface="+mj-lt"/>
            </a:endParaRPr>
          </a:p>
          <a:p>
            <a:r>
              <a:rPr lang="vi-VN" sz="2800" dirty="0">
                <a:solidFill>
                  <a:srgbClr val="003EA8"/>
                </a:solidFill>
                <a:latin typeface="+mj-lt"/>
              </a:rPr>
              <a:t>+ </a:t>
            </a:r>
            <a:r>
              <a:rPr lang="vi-VN" sz="2800" b="1" dirty="0">
                <a:solidFill>
                  <a:srgbClr val="003EA8"/>
                </a:solidFill>
                <a:latin typeface="+mj-lt"/>
              </a:rPr>
              <a:t>Abstraction: </a:t>
            </a:r>
            <a:r>
              <a:rPr lang="en-US" sz="2800" dirty="0">
                <a:solidFill>
                  <a:srgbClr val="003EA8"/>
                </a:solidFill>
                <a:latin typeface="Times New Roman" panose="02020603050405020304" pitchFamily="18" charset="0"/>
                <a:cs typeface="Times New Roman" panose="02020603050405020304" pitchFamily="18" charset="0"/>
              </a:rPr>
              <a:t>Allows developers to focus on core components while hiding complex implementation details. Abstract classes or interfaces define required behaviors, with subclasses providing the implementation. This simplifies the system and increases flexibility and scalability in software development</a:t>
            </a:r>
            <a:r>
              <a:rPr lang="vi-VN" sz="2800" dirty="0">
                <a:solidFill>
                  <a:srgbClr val="003EA8"/>
                </a:solidFill>
                <a:latin typeface="Times New Roman" panose="02020603050405020304" pitchFamily="18" charset="0"/>
                <a:cs typeface="Times New Roman" panose="02020603050405020304" pitchFamily="18" charset="0"/>
              </a:rPr>
              <a:t>.</a:t>
            </a:r>
          </a:p>
        </p:txBody>
      </p:sp>
      <p:sp>
        <p:nvSpPr>
          <p:cNvPr id="12" name="Rectangle 11">
            <a:extLst>
              <a:ext uri="{FF2B5EF4-FFF2-40B4-BE49-F238E27FC236}">
                <a16:creationId xmlns:a16="http://schemas.microsoft.com/office/drawing/2014/main" id="{2B93F4AD-5687-4DF8-839B-148389E3E3D6}"/>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14" name="Rectangle 13">
            <a:extLst>
              <a:ext uri="{FF2B5EF4-FFF2-40B4-BE49-F238E27FC236}">
                <a16:creationId xmlns:a16="http://schemas.microsoft.com/office/drawing/2014/main" id="{4B0737DD-E28B-45CC-9613-4261875C92D6}"/>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br>
              <a:rPr lang="vi-VN" sz="4000" b="1" dirty="0">
                <a:solidFill>
                  <a:schemeClr val="tx2">
                    <a:lumMod val="60000"/>
                    <a:lumOff val="40000"/>
                  </a:schemeClr>
                </a:solidFill>
                <a:latin typeface="+mj-lt"/>
              </a:rPr>
            </a:br>
            <a:r>
              <a:rPr lang="vi-VN" sz="4000" b="1" dirty="0">
                <a:solidFill>
                  <a:schemeClr val="tx2">
                    <a:lumMod val="60000"/>
                    <a:lumOff val="40000"/>
                  </a:schemeClr>
                </a:solidFill>
                <a:latin typeface="+mj-lt"/>
              </a:rPr>
              <a:t>1.1.1. Overview of Object-Oriented Programming:</a:t>
            </a:r>
          </a:p>
        </p:txBody>
      </p:sp>
    </p:spTree>
    <p:extLst>
      <p:ext uri="{BB962C8B-B14F-4D97-AF65-F5344CB8AC3E}">
        <p14:creationId xmlns:p14="http://schemas.microsoft.com/office/powerpoint/2010/main" val="21986188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37E1F9DE-550B-447D-B713-D98FA25FB592}"/>
              </a:ext>
            </a:extLst>
          </p:cNvPr>
          <p:cNvSpPr/>
          <p:nvPr/>
        </p:nvSpPr>
        <p:spPr>
          <a:xfrm>
            <a:off x="838200" y="5471999"/>
            <a:ext cx="16932226" cy="3477875"/>
          </a:xfrm>
          <a:prstGeom prst="rect">
            <a:avLst/>
          </a:prstGeom>
        </p:spPr>
        <p:txBody>
          <a:bodyPr wrap="square">
            <a:spAutoFit/>
          </a:bodyPr>
          <a:lstStyle/>
          <a:p>
            <a:r>
              <a:rPr lang="en-US" sz="4400" dirty="0">
                <a:solidFill>
                  <a:srgbClr val="003EA8"/>
                </a:solidFill>
                <a:latin typeface="Times New Roman" panose="02020603050405020304" pitchFamily="18" charset="0"/>
                <a:cs typeface="Times New Roman" panose="02020603050405020304" pitchFamily="18" charset="0"/>
              </a:rPr>
              <a:t>- Applying these fundamental OOP principles in the </a:t>
            </a:r>
            <a:r>
              <a:rPr lang="en-US" sz="4400" b="1" dirty="0">
                <a:solidFill>
                  <a:srgbClr val="003EA8"/>
                </a:solidFill>
                <a:latin typeface="Times New Roman" panose="02020603050405020304" pitchFamily="18" charset="0"/>
                <a:cs typeface="Times New Roman" panose="02020603050405020304" pitchFamily="18" charset="0"/>
              </a:rPr>
              <a:t>SpyAgency2024</a:t>
            </a:r>
            <a:r>
              <a:rPr lang="en-US" sz="4400" dirty="0">
                <a:solidFill>
                  <a:srgbClr val="003EA8"/>
                </a:solidFill>
                <a:latin typeface="Times New Roman" panose="02020603050405020304" pitchFamily="18" charset="0"/>
                <a:cs typeface="Times New Roman" panose="02020603050405020304" pitchFamily="18" charset="0"/>
              </a:rPr>
              <a:t> project not only helps organize the source code clearly, making it easy to read and maintain, but also creates a solid foundation for the team to develop new features in the future without affecting the existing system structure</a:t>
            </a:r>
            <a:r>
              <a:rPr lang="vi-VN" sz="4400" dirty="0">
                <a:solidFill>
                  <a:srgbClr val="003EA8"/>
                </a:solidFill>
                <a:latin typeface="Times New Roman" panose="02020603050405020304" pitchFamily="18" charset="0"/>
                <a:cs typeface="Times New Roman" panose="02020603050405020304" pitchFamily="18" charset="0"/>
              </a:rPr>
              <a:t>.</a:t>
            </a:r>
          </a:p>
        </p:txBody>
      </p:sp>
      <p:sp>
        <p:nvSpPr>
          <p:cNvPr id="13" name="Rectangle 12">
            <a:extLst>
              <a:ext uri="{FF2B5EF4-FFF2-40B4-BE49-F238E27FC236}">
                <a16:creationId xmlns:a16="http://schemas.microsoft.com/office/drawing/2014/main" id="{B8F5E7FC-BB8F-49DB-918F-9D9B909224B1}"/>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14" name="Rectangle 13">
            <a:extLst>
              <a:ext uri="{FF2B5EF4-FFF2-40B4-BE49-F238E27FC236}">
                <a16:creationId xmlns:a16="http://schemas.microsoft.com/office/drawing/2014/main" id="{53296653-60A5-4614-BCE2-8B57FE655C54}"/>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br>
              <a:rPr lang="vi-VN" sz="4000" b="1" dirty="0">
                <a:solidFill>
                  <a:schemeClr val="tx2">
                    <a:lumMod val="60000"/>
                    <a:lumOff val="40000"/>
                  </a:schemeClr>
                </a:solidFill>
                <a:latin typeface="+mj-lt"/>
              </a:rPr>
            </a:br>
            <a:r>
              <a:rPr lang="vi-VN" sz="4000" b="1" dirty="0">
                <a:solidFill>
                  <a:schemeClr val="tx2">
                    <a:lumMod val="60000"/>
                    <a:lumOff val="40000"/>
                  </a:schemeClr>
                </a:solidFill>
                <a:latin typeface="+mj-lt"/>
              </a:rPr>
              <a:t>1.1.1. Overview of Object-Oriented Programming:</a:t>
            </a:r>
          </a:p>
        </p:txBody>
      </p:sp>
    </p:spTree>
    <p:extLst>
      <p:ext uri="{BB962C8B-B14F-4D97-AF65-F5344CB8AC3E}">
        <p14:creationId xmlns:p14="http://schemas.microsoft.com/office/powerpoint/2010/main" val="23220264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05F534CF-6F24-4DDC-A12B-EE152741BC14}"/>
              </a:ext>
            </a:extLst>
          </p:cNvPr>
          <p:cNvSpPr/>
          <p:nvPr/>
        </p:nvSpPr>
        <p:spPr>
          <a:xfrm>
            <a:off x="571500" y="4462692"/>
            <a:ext cx="17145000" cy="2862322"/>
          </a:xfrm>
          <a:prstGeom prst="rect">
            <a:avLst/>
          </a:prstGeom>
        </p:spPr>
        <p:txBody>
          <a:bodyPr wrap="square">
            <a:spAutoFit/>
          </a:bodyPr>
          <a:lstStyle/>
          <a:p>
            <a:r>
              <a:rPr lang="vi-VN" sz="3600" b="1" dirty="0">
                <a:solidFill>
                  <a:srgbClr val="003EA8"/>
                </a:solidFill>
                <a:latin typeface="Times New Roman" panose="02020603050405020304" pitchFamily="18" charset="0"/>
                <a:cs typeface="Times New Roman" panose="02020603050405020304" pitchFamily="18" charset="0"/>
              </a:rPr>
              <a:t>- </a:t>
            </a:r>
            <a:r>
              <a:rPr lang="en-US" sz="3600" b="1" dirty="0">
                <a:solidFill>
                  <a:srgbClr val="003EA8"/>
                </a:solidFill>
                <a:latin typeface="Times New Roman" panose="02020603050405020304" pitchFamily="18" charset="0"/>
                <a:cs typeface="Times New Roman" panose="02020603050405020304" pitchFamily="18" charset="0"/>
              </a:rPr>
              <a:t>Java Swing</a:t>
            </a:r>
            <a:r>
              <a:rPr lang="en-US" sz="3600" dirty="0">
                <a:solidFill>
                  <a:srgbClr val="003EA8"/>
                </a:solidFill>
                <a:latin typeface="Times New Roman" panose="02020603050405020304" pitchFamily="18" charset="0"/>
                <a:cs typeface="Times New Roman" panose="02020603050405020304" pitchFamily="18" charset="0"/>
              </a:rPr>
              <a:t> is a powerful user interface library within the Java Standard Edition, widely used to develop desktop applications. Swing provides a diverse set of GUI components such as buttons, labels, text boxes, tables, panels, etc., along with customizable interfaces and flexible event handling capabilities, enabling developers to build software with user-friendly and easy-to-use interfaces.</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861D240D-672D-4DDF-98CA-E1BC6D147660}"/>
              </a:ext>
            </a:extLst>
          </p:cNvPr>
          <p:cNvSpPr/>
          <p:nvPr/>
        </p:nvSpPr>
        <p:spPr>
          <a:xfrm>
            <a:off x="550902" y="7677975"/>
            <a:ext cx="17165598" cy="1200329"/>
          </a:xfrm>
          <a:prstGeom prst="rect">
            <a:avLst/>
          </a:prstGeom>
        </p:spPr>
        <p:txBody>
          <a:bodyPr wrap="square">
            <a:spAutoFit/>
          </a:bodyPr>
          <a:lstStyle/>
          <a:p>
            <a:r>
              <a:rPr lang="vi-VN" sz="3600" dirty="0">
                <a:solidFill>
                  <a:srgbClr val="003EA8"/>
                </a:solidFill>
                <a:latin typeface="+mj-lt"/>
              </a:rPr>
              <a:t>- </a:t>
            </a:r>
            <a:r>
              <a:rPr lang="en-US" sz="3600" dirty="0">
                <a:solidFill>
                  <a:srgbClr val="003EA8"/>
                </a:solidFill>
                <a:latin typeface="Times New Roman" panose="02020603050405020304" pitchFamily="18" charset="0"/>
                <a:cs typeface="Times New Roman" panose="02020603050405020304" pitchFamily="18" charset="0"/>
              </a:rPr>
              <a:t>In the </a:t>
            </a:r>
            <a:r>
              <a:rPr lang="en-US" sz="3600" b="1" dirty="0">
                <a:solidFill>
                  <a:srgbClr val="003EA8"/>
                </a:solidFill>
                <a:latin typeface="Times New Roman" panose="02020603050405020304" pitchFamily="18" charset="0"/>
                <a:cs typeface="Times New Roman" panose="02020603050405020304" pitchFamily="18" charset="0"/>
              </a:rPr>
              <a:t>SpyAgency2024</a:t>
            </a:r>
            <a:r>
              <a:rPr lang="en-US" sz="3600" dirty="0">
                <a:solidFill>
                  <a:srgbClr val="003EA8"/>
                </a:solidFill>
                <a:latin typeface="Times New Roman" panose="02020603050405020304" pitchFamily="18" charset="0"/>
                <a:cs typeface="Times New Roman" panose="02020603050405020304" pitchFamily="18" charset="0"/>
              </a:rPr>
              <a:t> project, Java Swing plays a key role as the main technology for designing and developing the user interface of the agent management software</a:t>
            </a:r>
            <a:r>
              <a:rPr lang="vi-VN" sz="3600" dirty="0">
                <a:solidFill>
                  <a:srgbClr val="003EA8"/>
                </a:solidFill>
                <a:latin typeface="Times New Roman" panose="02020603050405020304" pitchFamily="18" charset="0"/>
                <a:cs typeface="Times New Roman" panose="02020603050405020304" pitchFamily="18" charset="0"/>
              </a:rPr>
              <a:t>.</a:t>
            </a:r>
          </a:p>
        </p:txBody>
      </p:sp>
      <p:sp>
        <p:nvSpPr>
          <p:cNvPr id="12" name="Rectangle 11">
            <a:extLst>
              <a:ext uri="{FF2B5EF4-FFF2-40B4-BE49-F238E27FC236}">
                <a16:creationId xmlns:a16="http://schemas.microsoft.com/office/drawing/2014/main" id="{5EEC1EBF-049A-4116-A28E-7C5A0EB3DF40}"/>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13" name="Rectangle 12">
            <a:extLst>
              <a:ext uri="{FF2B5EF4-FFF2-40B4-BE49-F238E27FC236}">
                <a16:creationId xmlns:a16="http://schemas.microsoft.com/office/drawing/2014/main" id="{69991352-7D52-4FA1-B469-BBAAC7AFC367}"/>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                       1.1. Scientific Basis:</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1.1.2. Java Swing Technology in Desktop Application Development:</a:t>
            </a:r>
            <a:endParaRPr lang="vi-VN" sz="40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05870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44DD1EB5-06D7-4B35-8C8C-CB63A4CDDAC4}"/>
              </a:ext>
            </a:extLst>
          </p:cNvPr>
          <p:cNvSpPr/>
          <p:nvPr/>
        </p:nvSpPr>
        <p:spPr>
          <a:xfrm>
            <a:off x="281955" y="4321045"/>
            <a:ext cx="9090644" cy="1077218"/>
          </a:xfrm>
          <a:prstGeom prst="rect">
            <a:avLst/>
          </a:prstGeom>
        </p:spPr>
        <p:txBody>
          <a:bodyPr wrap="square">
            <a:spAutoFit/>
          </a:bodyPr>
          <a:lstStyle/>
          <a:p>
            <a:r>
              <a:rPr lang="vi-VN" sz="3200" dirty="0">
                <a:solidFill>
                  <a:srgbClr val="003EA8"/>
                </a:solidFill>
                <a:latin typeface="Times New Roman" panose="02020603050405020304" pitchFamily="18" charset="0"/>
                <a:cs typeface="Times New Roman" panose="02020603050405020304" pitchFamily="18" charset="0"/>
              </a:rPr>
              <a:t> </a:t>
            </a:r>
            <a:r>
              <a:rPr lang="en-US" sz="3200" dirty="0">
                <a:solidFill>
                  <a:srgbClr val="003EA8"/>
                </a:solidFill>
                <a:latin typeface="Times New Roman" panose="02020603050405020304" pitchFamily="18" charset="0"/>
                <a:cs typeface="Times New Roman" panose="02020603050405020304" pitchFamily="18" charset="0"/>
              </a:rPr>
              <a:t>The prominent features applied during development include:</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AA2B9F12-49F7-4654-A2F5-C4D1D3DE81C8}"/>
              </a:ext>
            </a:extLst>
          </p:cNvPr>
          <p:cNvSpPr/>
          <p:nvPr/>
        </p:nvSpPr>
        <p:spPr>
          <a:xfrm>
            <a:off x="266699" y="5576435"/>
            <a:ext cx="9105900" cy="2246769"/>
          </a:xfrm>
          <a:prstGeom prst="rect">
            <a:avLst/>
          </a:prstGeom>
        </p:spPr>
        <p:txBody>
          <a:bodyPr wrap="square">
            <a:spAutoFit/>
          </a:bodyPr>
          <a:lstStyle/>
          <a:p>
            <a:r>
              <a:rPr lang="vi-VN" sz="2800" dirty="0">
                <a:solidFill>
                  <a:srgbClr val="003EA8"/>
                </a:solidFill>
                <a:latin typeface="+mj-lt"/>
              </a:rPr>
              <a:t>+ </a:t>
            </a:r>
            <a:r>
              <a:rPr lang="vi-VN" sz="2800" b="1" dirty="0">
                <a:solidFill>
                  <a:srgbClr val="003EA8"/>
                </a:solidFill>
                <a:latin typeface="+mj-lt"/>
              </a:rPr>
              <a:t>Rich set of UI components:</a:t>
            </a:r>
            <a:r>
              <a:rPr lang="vi-VN" sz="2800" dirty="0">
                <a:solidFill>
                  <a:srgbClr val="003EA8"/>
                </a:solidFill>
                <a:latin typeface="+mj-lt"/>
              </a:rPr>
              <a:t> Swing offers comprehensive components like JButton, JLabel, JTextField, JComboBox, JTable, JScrollPane, etc., which help the team design data input forms, display data tables, and control panels flexibly and efficiently.</a:t>
            </a:r>
          </a:p>
        </p:txBody>
      </p:sp>
      <p:sp>
        <p:nvSpPr>
          <p:cNvPr id="13" name="Rectangle 12">
            <a:extLst>
              <a:ext uri="{FF2B5EF4-FFF2-40B4-BE49-F238E27FC236}">
                <a16:creationId xmlns:a16="http://schemas.microsoft.com/office/drawing/2014/main" id="{BD9E657D-DB79-4B2E-A84C-6CF622C114D2}"/>
              </a:ext>
            </a:extLst>
          </p:cNvPr>
          <p:cNvSpPr/>
          <p:nvPr/>
        </p:nvSpPr>
        <p:spPr>
          <a:xfrm>
            <a:off x="228599" y="7810500"/>
            <a:ext cx="9144000" cy="1815882"/>
          </a:xfrm>
          <a:prstGeom prst="rect">
            <a:avLst/>
          </a:prstGeom>
        </p:spPr>
        <p:txBody>
          <a:bodyPr>
            <a:spAutoFit/>
          </a:bodyPr>
          <a:lstStyle/>
          <a:p>
            <a:r>
              <a:rPr lang="vi-VN" sz="2800" dirty="0">
                <a:solidFill>
                  <a:srgbClr val="003EA8"/>
                </a:solidFill>
                <a:latin typeface="+mj-lt"/>
              </a:rPr>
              <a:t> + </a:t>
            </a:r>
            <a:r>
              <a:rPr lang="vi-VN" sz="2800" b="1" dirty="0">
                <a:solidFill>
                  <a:srgbClr val="003EA8"/>
                </a:solidFill>
                <a:latin typeface="+mj-lt"/>
              </a:rPr>
              <a:t>Layout management:</a:t>
            </a:r>
            <a:r>
              <a:rPr lang="vi-VN" sz="2800" dirty="0">
                <a:solidFill>
                  <a:srgbClr val="003EA8"/>
                </a:solidFill>
                <a:latin typeface="+mj-lt"/>
              </a:rPr>
              <a:t> Swing </a:t>
            </a:r>
            <a:r>
              <a:rPr lang="en-US" sz="2800" dirty="0">
                <a:solidFill>
                  <a:srgbClr val="003EA8"/>
                </a:solidFill>
                <a:latin typeface="Times New Roman" panose="02020603050405020304" pitchFamily="18" charset="0"/>
                <a:cs typeface="Times New Roman" panose="02020603050405020304" pitchFamily="18" charset="0"/>
              </a:rPr>
              <a:t>supports arranging UI components using various layout managers such as </a:t>
            </a:r>
            <a:r>
              <a:rPr lang="en-US" sz="2800" dirty="0" err="1">
                <a:solidFill>
                  <a:srgbClr val="003EA8"/>
                </a:solidFill>
                <a:latin typeface="Times New Roman" panose="02020603050405020304" pitchFamily="18" charset="0"/>
                <a:cs typeface="Times New Roman" panose="02020603050405020304" pitchFamily="18" charset="0"/>
              </a:rPr>
              <a:t>BorderLayout</a:t>
            </a:r>
            <a:r>
              <a:rPr lang="en-US" sz="2800" dirty="0">
                <a:solidFill>
                  <a:srgbClr val="003EA8"/>
                </a:solidFill>
                <a:latin typeface="Times New Roman" panose="02020603050405020304" pitchFamily="18" charset="0"/>
                <a:cs typeface="Times New Roman" panose="02020603050405020304" pitchFamily="18" charset="0"/>
              </a:rPr>
              <a:t>, </a:t>
            </a:r>
            <a:r>
              <a:rPr lang="en-US" sz="2800" dirty="0" err="1">
                <a:solidFill>
                  <a:srgbClr val="003EA8"/>
                </a:solidFill>
                <a:latin typeface="Times New Roman" panose="02020603050405020304" pitchFamily="18" charset="0"/>
                <a:cs typeface="Times New Roman" panose="02020603050405020304" pitchFamily="18" charset="0"/>
              </a:rPr>
              <a:t>FlowLayout</a:t>
            </a:r>
            <a:r>
              <a:rPr lang="en-US" sz="2800" dirty="0">
                <a:solidFill>
                  <a:srgbClr val="003EA8"/>
                </a:solidFill>
                <a:latin typeface="Times New Roman" panose="02020603050405020304" pitchFamily="18" charset="0"/>
                <a:cs typeface="Times New Roman" panose="02020603050405020304" pitchFamily="18" charset="0"/>
              </a:rPr>
              <a:t>, and </a:t>
            </a:r>
            <a:r>
              <a:rPr lang="en-US" sz="2800" dirty="0" err="1">
                <a:solidFill>
                  <a:srgbClr val="003EA8"/>
                </a:solidFill>
                <a:latin typeface="Times New Roman" panose="02020603050405020304" pitchFamily="18" charset="0"/>
                <a:cs typeface="Times New Roman" panose="02020603050405020304" pitchFamily="18" charset="0"/>
              </a:rPr>
              <a:t>GridLayout</a:t>
            </a:r>
            <a:r>
              <a:rPr lang="en-US" sz="2800" dirty="0">
                <a:solidFill>
                  <a:srgbClr val="003EA8"/>
                </a:solidFill>
                <a:latin typeface="Times New Roman" panose="02020603050405020304" pitchFamily="18" charset="0"/>
                <a:cs typeface="Times New Roman" panose="02020603050405020304" pitchFamily="18" charset="0"/>
              </a:rPr>
              <a:t>, helping create clear and neat working windows.</a:t>
            </a:r>
            <a:endParaRPr lang="vi-VN" sz="2800" dirty="0">
              <a:solidFill>
                <a:srgbClr val="003EA8"/>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7FA3ECE3-72A9-4DC3-B405-D3BB2CFC9A65}"/>
              </a:ext>
            </a:extLst>
          </p:cNvPr>
          <p:cNvSpPr/>
          <p:nvPr/>
        </p:nvSpPr>
        <p:spPr>
          <a:xfrm>
            <a:off x="9445004" y="4455110"/>
            <a:ext cx="8614397" cy="5262979"/>
          </a:xfrm>
          <a:prstGeom prst="rect">
            <a:avLst/>
          </a:prstGeom>
        </p:spPr>
        <p:txBody>
          <a:bodyPr wrap="square">
            <a:spAutoFit/>
          </a:bodyPr>
          <a:lstStyle/>
          <a:p>
            <a:r>
              <a:rPr lang="vi-VN" sz="2800" dirty="0">
                <a:solidFill>
                  <a:srgbClr val="003EA8"/>
                </a:solidFill>
                <a:latin typeface="+mj-lt"/>
              </a:rPr>
              <a:t> + </a:t>
            </a:r>
            <a:r>
              <a:rPr lang="vi-VN" sz="2800" b="1" dirty="0">
                <a:solidFill>
                  <a:srgbClr val="003EA8"/>
                </a:solidFill>
                <a:latin typeface="+mj-lt"/>
              </a:rPr>
              <a:t>Event handling: </a:t>
            </a:r>
            <a:r>
              <a:rPr lang="vi-VN" sz="2800" dirty="0">
                <a:solidFill>
                  <a:srgbClr val="003EA8"/>
                </a:solidFill>
                <a:latin typeface="+mj-lt"/>
              </a:rPr>
              <a:t>The application </a:t>
            </a:r>
            <a:r>
              <a:rPr lang="en-US" sz="2800" dirty="0">
                <a:solidFill>
                  <a:srgbClr val="003EA8"/>
                </a:solidFill>
                <a:latin typeface="Times New Roman" panose="02020603050405020304" pitchFamily="18" charset="0"/>
                <a:cs typeface="Times New Roman" panose="02020603050405020304" pitchFamily="18" charset="0"/>
              </a:rPr>
              <a:t>leverages Swing’s event handling mechanism to respond to user actions such as button clicks, table selections, data searches, and chart creation...</a:t>
            </a:r>
            <a:br>
              <a:rPr lang="vi-VN" sz="2800" dirty="0">
                <a:solidFill>
                  <a:srgbClr val="003EA8"/>
                </a:solidFill>
                <a:latin typeface="Times New Roman" panose="02020603050405020304" pitchFamily="18" charset="0"/>
                <a:cs typeface="Times New Roman" panose="02020603050405020304" pitchFamily="18" charset="0"/>
              </a:rPr>
            </a:br>
            <a:r>
              <a:rPr lang="vi-VN" sz="2800" dirty="0">
                <a:solidFill>
                  <a:srgbClr val="003EA8"/>
                </a:solidFill>
                <a:latin typeface="+mj-lt"/>
              </a:rPr>
              <a:t> + </a:t>
            </a:r>
            <a:r>
              <a:rPr lang="en-US" sz="2800" b="1" dirty="0">
                <a:solidFill>
                  <a:srgbClr val="003EA8"/>
                </a:solidFill>
                <a:latin typeface="Times New Roman" panose="02020603050405020304" pitchFamily="18" charset="0"/>
                <a:cs typeface="Times New Roman" panose="02020603050405020304" pitchFamily="18" charset="0"/>
              </a:rPr>
              <a:t>UI customization</a:t>
            </a:r>
            <a:r>
              <a:rPr lang="vi-VN" sz="2800" b="1" dirty="0">
                <a:solidFill>
                  <a:srgbClr val="003EA8"/>
                </a:solidFill>
                <a:latin typeface="Times New Roman" panose="02020603050405020304" pitchFamily="18" charset="0"/>
                <a:cs typeface="Times New Roman" panose="02020603050405020304" pitchFamily="18" charset="0"/>
              </a:rPr>
              <a:t>:</a:t>
            </a:r>
            <a:r>
              <a:rPr lang="vi-VN" sz="2800" dirty="0">
                <a:solidFill>
                  <a:srgbClr val="003EA8"/>
                </a:solidFill>
                <a:latin typeface="Times New Roman" panose="02020603050405020304" pitchFamily="18" charset="0"/>
                <a:cs typeface="Times New Roman" panose="02020603050405020304" pitchFamily="18" charset="0"/>
              </a:rPr>
              <a:t> </a:t>
            </a:r>
            <a:r>
              <a:rPr lang="vi-VN" sz="2800" dirty="0">
                <a:solidFill>
                  <a:srgbClr val="003EA8"/>
                </a:solidFill>
                <a:latin typeface="+mj-lt"/>
              </a:rPr>
              <a:t>Java Swing allows changing colors, fonts, borders, icons, etc. to create a consistent, user-friendly, and visually intuitive interface.</a:t>
            </a:r>
          </a:p>
          <a:p>
            <a:r>
              <a:rPr lang="vi-VN" sz="2800" dirty="0">
                <a:solidFill>
                  <a:srgbClr val="003EA8"/>
                </a:solidFill>
                <a:latin typeface="+mj-lt"/>
              </a:rPr>
              <a:t> +</a:t>
            </a:r>
            <a:r>
              <a:rPr lang="vi-VN" sz="2800" b="1" dirty="0">
                <a:solidFill>
                  <a:srgbClr val="003EA8"/>
                </a:solidFill>
                <a:latin typeface="+mj-lt"/>
              </a:rPr>
              <a:t> Integration with data visualization libraries:</a:t>
            </a:r>
            <a:r>
              <a:rPr lang="vi-VN" sz="2800" dirty="0">
                <a:solidFill>
                  <a:srgbClr val="003EA8"/>
                </a:solidFill>
                <a:latin typeface="+mj-lt"/>
              </a:rPr>
              <a:t> </a:t>
            </a:r>
            <a:r>
              <a:rPr lang="en-US" sz="2800" dirty="0">
                <a:solidFill>
                  <a:srgbClr val="003EA8"/>
                </a:solidFill>
                <a:latin typeface="Times New Roman" panose="02020603050405020304" pitchFamily="18" charset="0"/>
                <a:cs typeface="Times New Roman" panose="02020603050405020304" pitchFamily="18" charset="0"/>
              </a:rPr>
              <a:t>Although Swing lacks a visual builder like JavaFX’s </a:t>
            </a:r>
            <a:r>
              <a:rPr lang="en-US" sz="2800" dirty="0" err="1">
                <a:solidFill>
                  <a:srgbClr val="003EA8"/>
                </a:solidFill>
                <a:latin typeface="Times New Roman" panose="02020603050405020304" pitchFamily="18" charset="0"/>
                <a:cs typeface="Times New Roman" panose="02020603050405020304" pitchFamily="18" charset="0"/>
              </a:rPr>
              <a:t>SceneBuilder</a:t>
            </a:r>
            <a:r>
              <a:rPr lang="en-US" sz="2800" dirty="0">
                <a:solidFill>
                  <a:srgbClr val="003EA8"/>
                </a:solidFill>
                <a:latin typeface="Times New Roman" panose="02020603050405020304" pitchFamily="18" charset="0"/>
                <a:cs typeface="Times New Roman" panose="02020603050405020304" pitchFamily="18" charset="0"/>
              </a:rPr>
              <a:t>, it is fully compatible with libraries such as </a:t>
            </a:r>
            <a:r>
              <a:rPr lang="en-US" sz="2800" b="1" dirty="0" err="1">
                <a:solidFill>
                  <a:srgbClr val="003EA8"/>
                </a:solidFill>
                <a:latin typeface="Times New Roman" panose="02020603050405020304" pitchFamily="18" charset="0"/>
                <a:cs typeface="Times New Roman" panose="02020603050405020304" pitchFamily="18" charset="0"/>
              </a:rPr>
              <a:t>JFreeChart</a:t>
            </a:r>
            <a:r>
              <a:rPr lang="en-US" sz="2800" b="1" dirty="0">
                <a:solidFill>
                  <a:srgbClr val="003EA8"/>
                </a:solidFill>
                <a:latin typeface="Times New Roman" panose="02020603050405020304" pitchFamily="18" charset="0"/>
                <a:cs typeface="Times New Roman" panose="02020603050405020304" pitchFamily="18" charset="0"/>
              </a:rPr>
              <a:t>,</a:t>
            </a:r>
            <a:r>
              <a:rPr lang="en-US" sz="2800" dirty="0">
                <a:solidFill>
                  <a:srgbClr val="003EA8"/>
                </a:solidFill>
                <a:latin typeface="Times New Roman" panose="02020603050405020304" pitchFamily="18" charset="0"/>
                <a:cs typeface="Times New Roman" panose="02020603050405020304" pitchFamily="18" charset="0"/>
              </a:rPr>
              <a:t> facilitating easy embedding of charts into the application.</a:t>
            </a:r>
            <a:endParaRPr lang="vi-VN" sz="2800" dirty="0">
              <a:solidFill>
                <a:srgbClr val="003EA8"/>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0D439688-6156-4D7B-A208-ACAB37195242}"/>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16" name="Rectangle 15">
            <a:extLst>
              <a:ext uri="{FF2B5EF4-FFF2-40B4-BE49-F238E27FC236}">
                <a16:creationId xmlns:a16="http://schemas.microsoft.com/office/drawing/2014/main" id="{519CEEE2-1A5B-4FEE-AEB1-E0774C6BF47D}"/>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                       1.1. Scientific Basis:</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1.1.2. Java Swing Technology in Desktop Application Development:</a:t>
            </a:r>
            <a:endParaRPr lang="vi-VN" sz="40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77492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E6760DA-B5B1-4061-9D2A-BE6A1131F458}"/>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br>
              <a:rPr lang="vi-VN" sz="4000" b="1" dirty="0">
                <a:solidFill>
                  <a:schemeClr val="tx2">
                    <a:lumMod val="60000"/>
                    <a:lumOff val="40000"/>
                  </a:schemeClr>
                </a:solidFill>
                <a:latin typeface="+mj-lt"/>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1.1.3. MySQL Database Management System and SQL Language:</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C9BFAF4-003A-484E-807B-66EBCBACC8B4}"/>
              </a:ext>
            </a:extLst>
          </p:cNvPr>
          <p:cNvSpPr/>
          <p:nvPr/>
        </p:nvSpPr>
        <p:spPr>
          <a:xfrm>
            <a:off x="301004" y="4101941"/>
            <a:ext cx="8995396" cy="3046988"/>
          </a:xfrm>
          <a:prstGeom prst="rect">
            <a:avLst/>
          </a:prstGeom>
        </p:spPr>
        <p:txBody>
          <a:bodyPr wrap="square">
            <a:spAutoFit/>
          </a:bodyPr>
          <a:lstStyle/>
          <a:p>
            <a:r>
              <a:rPr lang="vi-VN" sz="3200" dirty="0">
                <a:solidFill>
                  <a:srgbClr val="003EA8"/>
                </a:solidFill>
                <a:latin typeface="+mj-lt"/>
              </a:rPr>
              <a:t>- In the </a:t>
            </a:r>
            <a:r>
              <a:rPr lang="vi-VN" sz="3200" b="1" dirty="0">
                <a:solidFill>
                  <a:srgbClr val="003EA8"/>
                </a:solidFill>
                <a:latin typeface="+mj-lt"/>
              </a:rPr>
              <a:t>SpyAgency2024</a:t>
            </a:r>
            <a:r>
              <a:rPr lang="vi-VN" sz="3200" dirty="0">
                <a:solidFill>
                  <a:srgbClr val="003EA8"/>
                </a:solidFill>
                <a:latin typeface="+mj-lt"/>
              </a:rPr>
              <a:t> project, the system uses </a:t>
            </a:r>
            <a:r>
              <a:rPr lang="vi-VN" sz="3200" b="1" dirty="0">
                <a:solidFill>
                  <a:srgbClr val="003EA8"/>
                </a:solidFill>
                <a:latin typeface="+mj-lt"/>
              </a:rPr>
              <a:t>MySQL</a:t>
            </a:r>
            <a:r>
              <a:rPr lang="vi-VN" sz="3200" dirty="0">
                <a:solidFill>
                  <a:srgbClr val="003EA8"/>
                </a:solidFill>
                <a:latin typeface="+mj-lt"/>
              </a:rPr>
              <a:t> as the primary database management system, deployed via </a:t>
            </a:r>
            <a:r>
              <a:rPr lang="vi-VN" sz="3200" b="1" dirty="0">
                <a:solidFill>
                  <a:srgbClr val="003EA8"/>
                </a:solidFill>
                <a:latin typeface="+mj-lt"/>
              </a:rPr>
              <a:t>XAMPP</a:t>
            </a:r>
            <a:r>
              <a:rPr lang="vi-VN" sz="3200" dirty="0">
                <a:solidFill>
                  <a:srgbClr val="003EA8"/>
                </a:solidFill>
                <a:latin typeface="+mj-lt"/>
              </a:rPr>
              <a:t> — a popular server emulator integrating Apache, MySQL, PHP and phpMyAdmin to simplify database installation and management on personal computers.</a:t>
            </a:r>
          </a:p>
        </p:txBody>
      </p:sp>
      <p:sp>
        <p:nvSpPr>
          <p:cNvPr id="9" name="Rectangle 8">
            <a:extLst>
              <a:ext uri="{FF2B5EF4-FFF2-40B4-BE49-F238E27FC236}">
                <a16:creationId xmlns:a16="http://schemas.microsoft.com/office/drawing/2014/main" id="{3CF15A5D-C172-457B-92BF-AD86D59EB18C}"/>
              </a:ext>
            </a:extLst>
          </p:cNvPr>
          <p:cNvSpPr/>
          <p:nvPr/>
        </p:nvSpPr>
        <p:spPr>
          <a:xfrm>
            <a:off x="301004" y="7023021"/>
            <a:ext cx="9144000" cy="3046988"/>
          </a:xfrm>
          <a:prstGeom prst="rect">
            <a:avLst/>
          </a:prstGeom>
        </p:spPr>
        <p:txBody>
          <a:bodyPr>
            <a:spAutoFit/>
          </a:bodyPr>
          <a:lstStyle/>
          <a:p>
            <a:r>
              <a:rPr lang="vi-VN" sz="3200" dirty="0">
                <a:solidFill>
                  <a:srgbClr val="003EA8"/>
                </a:solidFill>
                <a:latin typeface="+mj-lt"/>
              </a:rPr>
              <a:t> + </a:t>
            </a:r>
            <a:r>
              <a:rPr lang="vi-VN" sz="3200" b="1" dirty="0">
                <a:solidFill>
                  <a:srgbClr val="003EA8"/>
                </a:solidFill>
                <a:latin typeface="+mj-lt"/>
              </a:rPr>
              <a:t>Table-based data management</a:t>
            </a:r>
            <a:r>
              <a:rPr lang="vi-VN" sz="3200" dirty="0">
                <a:solidFill>
                  <a:srgbClr val="003EA8"/>
                </a:solidFill>
                <a:latin typeface="+mj-lt"/>
              </a:rPr>
              <a:t>: The system organizes and stores in tables, each consisting of rows (records) and columns (fields). Tables are linked via </a:t>
            </a:r>
            <a:r>
              <a:rPr lang="vi-VN" sz="3200" b="1" dirty="0">
                <a:solidFill>
                  <a:srgbClr val="003EA8"/>
                </a:solidFill>
                <a:latin typeface="+mj-lt"/>
              </a:rPr>
              <a:t>primary keys and foreign keys </a:t>
            </a:r>
            <a:r>
              <a:rPr lang="vi-VN" sz="3200" dirty="0">
                <a:solidFill>
                  <a:srgbClr val="003EA8"/>
                </a:solidFill>
                <a:latin typeface="+mj-lt"/>
              </a:rPr>
              <a:t>to ensure data integrity and logical relationships between entities such as agents, missions, skills, and organizations.</a:t>
            </a:r>
          </a:p>
        </p:txBody>
      </p:sp>
      <p:sp>
        <p:nvSpPr>
          <p:cNvPr id="15" name="Rectangle 14">
            <a:extLst>
              <a:ext uri="{FF2B5EF4-FFF2-40B4-BE49-F238E27FC236}">
                <a16:creationId xmlns:a16="http://schemas.microsoft.com/office/drawing/2014/main" id="{09A00722-1D83-42C7-BF2B-3D539A96AB28}"/>
              </a:ext>
            </a:extLst>
          </p:cNvPr>
          <p:cNvSpPr/>
          <p:nvPr/>
        </p:nvSpPr>
        <p:spPr>
          <a:xfrm>
            <a:off x="9296400" y="4575194"/>
            <a:ext cx="8618191" cy="5016758"/>
          </a:xfrm>
          <a:prstGeom prst="rect">
            <a:avLst/>
          </a:prstGeom>
        </p:spPr>
        <p:txBody>
          <a:bodyPr wrap="square">
            <a:spAutoFit/>
          </a:bodyPr>
          <a:lstStyle/>
          <a:p>
            <a:r>
              <a:rPr lang="vi-VN" sz="3200" b="1" dirty="0">
                <a:solidFill>
                  <a:srgbClr val="003EA8"/>
                </a:solidFill>
                <a:latin typeface="Times New Roman" panose="02020603050405020304" pitchFamily="18" charset="0"/>
                <a:cs typeface="Times New Roman" panose="02020603050405020304" pitchFamily="18" charset="0"/>
              </a:rPr>
              <a:t>+ </a:t>
            </a:r>
            <a:r>
              <a:rPr lang="en-US" sz="3200" b="1" dirty="0">
                <a:solidFill>
                  <a:srgbClr val="003EA8"/>
                </a:solidFill>
                <a:latin typeface="Times New Roman" panose="02020603050405020304" pitchFamily="18" charset="0"/>
                <a:cs typeface="Times New Roman" panose="02020603050405020304" pitchFamily="18" charset="0"/>
              </a:rPr>
              <a:t>Data querying with SQL:</a:t>
            </a:r>
            <a:r>
              <a:rPr lang="en-US" sz="3200" dirty="0">
                <a:solidFill>
                  <a:srgbClr val="003EA8"/>
                </a:solidFill>
                <a:latin typeface="Times New Roman" panose="02020603050405020304" pitchFamily="18" charset="0"/>
                <a:cs typeface="Times New Roman" panose="02020603050405020304" pitchFamily="18" charset="0"/>
              </a:rPr>
              <a:t> The system uses SQL to perform database operations like inserting (INSERT), updating (UPDATE), deleting (DELETE), searching (SELECT), and aggregating data from tables.</a:t>
            </a:r>
            <a:endParaRPr lang="vi-VN" sz="3200" dirty="0">
              <a:solidFill>
                <a:srgbClr val="003EA8"/>
              </a:solidFill>
              <a:latin typeface="Times New Roman" panose="02020603050405020304" pitchFamily="18" charset="0"/>
              <a:cs typeface="Times New Roman" panose="02020603050405020304" pitchFamily="18" charset="0"/>
            </a:endParaRPr>
          </a:p>
          <a:p>
            <a:r>
              <a:rPr lang="vi-VN" sz="3200" b="1" dirty="0">
                <a:solidFill>
                  <a:srgbClr val="003EA8"/>
                </a:solidFill>
                <a:latin typeface="Times New Roman" panose="02020603050405020304" pitchFamily="18" charset="0"/>
                <a:cs typeface="Times New Roman" panose="02020603050405020304" pitchFamily="18" charset="0"/>
              </a:rPr>
              <a:t>+ </a:t>
            </a:r>
            <a:r>
              <a:rPr lang="en-US" sz="3200" b="1" dirty="0">
                <a:solidFill>
                  <a:srgbClr val="003EA8"/>
                </a:solidFill>
                <a:latin typeface="Times New Roman" panose="02020603050405020304" pitchFamily="18" charset="0"/>
                <a:cs typeface="Times New Roman" panose="02020603050405020304" pitchFamily="18" charset="0"/>
              </a:rPr>
              <a:t>Database management via phpMyAdmin (XAMPP):</a:t>
            </a:r>
            <a:r>
              <a:rPr lang="en-US" sz="3200" dirty="0">
                <a:solidFill>
                  <a:srgbClr val="003EA8"/>
                </a:solidFill>
                <a:latin typeface="Times New Roman" panose="02020603050405020304" pitchFamily="18" charset="0"/>
                <a:cs typeface="Times New Roman" panose="02020603050405020304" pitchFamily="18" charset="0"/>
              </a:rPr>
              <a:t> Alongside MySQL Workbench, the team uses </a:t>
            </a:r>
            <a:r>
              <a:rPr lang="en-US" sz="3200" b="1" dirty="0">
                <a:solidFill>
                  <a:srgbClr val="003EA8"/>
                </a:solidFill>
                <a:latin typeface="Times New Roman" panose="02020603050405020304" pitchFamily="18" charset="0"/>
                <a:cs typeface="Times New Roman" panose="02020603050405020304" pitchFamily="18" charset="0"/>
              </a:rPr>
              <a:t>phpMyAdmin</a:t>
            </a:r>
            <a:r>
              <a:rPr lang="en-US" sz="3200" dirty="0">
                <a:solidFill>
                  <a:srgbClr val="003EA8"/>
                </a:solidFill>
                <a:latin typeface="Times New Roman" panose="02020603050405020304" pitchFamily="18" charset="0"/>
                <a:cs typeface="Times New Roman" panose="02020603050405020304" pitchFamily="18" charset="0"/>
              </a:rPr>
              <a:t> integrated in XAMPP to create tables, edit data, and quickly test SQL queries during development</a:t>
            </a:r>
            <a:r>
              <a:rPr lang="vi-VN" sz="3200" dirty="0">
                <a:solidFill>
                  <a:srgbClr val="003EA8"/>
                </a:solidFill>
                <a:latin typeface="Times New Roman" panose="02020603050405020304" pitchFamily="18" charset="0"/>
                <a:cs typeface="Times New Roman" panose="02020603050405020304" pitchFamily="18" charset="0"/>
              </a:rPr>
              <a:t>.</a:t>
            </a:r>
          </a:p>
        </p:txBody>
      </p:sp>
      <p:sp>
        <p:nvSpPr>
          <p:cNvPr id="12" name="Rectangle 11">
            <a:extLst>
              <a:ext uri="{FF2B5EF4-FFF2-40B4-BE49-F238E27FC236}">
                <a16:creationId xmlns:a16="http://schemas.microsoft.com/office/drawing/2014/main" id="{7AD00DEC-8928-4AA2-9A82-E4F84635BA79}"/>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19137427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E6760DA-B5B1-4061-9D2A-BE6A1131F458}"/>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br>
              <a:rPr lang="vi-VN" sz="4000" b="1" dirty="0">
                <a:solidFill>
                  <a:schemeClr val="tx2">
                    <a:lumMod val="60000"/>
                    <a:lumOff val="40000"/>
                  </a:schemeClr>
                </a:solidFill>
                <a:latin typeface="+mj-lt"/>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1.1.3. MySQL Database Management System and SQL Language:</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C9BFAF4-003A-484E-807B-66EBCBACC8B4}"/>
              </a:ext>
            </a:extLst>
          </p:cNvPr>
          <p:cNvSpPr/>
          <p:nvPr/>
        </p:nvSpPr>
        <p:spPr>
          <a:xfrm>
            <a:off x="516827" y="4453495"/>
            <a:ext cx="17397764" cy="2308324"/>
          </a:xfrm>
          <a:prstGeom prst="rect">
            <a:avLst/>
          </a:prstGeom>
        </p:spPr>
        <p:txBody>
          <a:bodyPr wrap="square">
            <a:spAutoFit/>
          </a:bodyPr>
          <a:lstStyle/>
          <a:p>
            <a:r>
              <a:rPr lang="vi-VN" sz="3600" b="1" dirty="0">
                <a:solidFill>
                  <a:srgbClr val="003EA8"/>
                </a:solidFill>
                <a:latin typeface="Times New Roman" panose="02020603050405020304" pitchFamily="18" charset="0"/>
                <a:cs typeface="Times New Roman" panose="02020603050405020304" pitchFamily="18" charset="0"/>
              </a:rPr>
              <a:t>+ </a:t>
            </a:r>
            <a:r>
              <a:rPr lang="en-US" sz="3600" b="1" dirty="0">
                <a:solidFill>
                  <a:srgbClr val="003EA8"/>
                </a:solidFill>
                <a:latin typeface="Times New Roman" panose="02020603050405020304" pitchFamily="18" charset="0"/>
                <a:cs typeface="Times New Roman" panose="02020603050405020304" pitchFamily="18" charset="0"/>
              </a:rPr>
              <a:t>Java connectivity through JDBC:</a:t>
            </a:r>
            <a:r>
              <a:rPr lang="en-US" sz="3600" dirty="0">
                <a:solidFill>
                  <a:srgbClr val="003EA8"/>
                </a:solidFill>
                <a:latin typeface="Times New Roman" panose="02020603050405020304" pitchFamily="18" charset="0"/>
                <a:cs typeface="Times New Roman" panose="02020603050405020304" pitchFamily="18" charset="0"/>
              </a:rPr>
              <a:t> To enable Java Swing software to communicate with the database, the team uses </a:t>
            </a:r>
            <a:r>
              <a:rPr lang="en-US" sz="3600" b="1" dirty="0">
                <a:solidFill>
                  <a:srgbClr val="003EA8"/>
                </a:solidFill>
                <a:latin typeface="Times New Roman" panose="02020603050405020304" pitchFamily="18" charset="0"/>
                <a:cs typeface="Times New Roman" panose="02020603050405020304" pitchFamily="18" charset="0"/>
              </a:rPr>
              <a:t>JDBC (Java Database Connectivity)</a:t>
            </a:r>
            <a:r>
              <a:rPr lang="en-US" sz="3600" dirty="0">
                <a:solidFill>
                  <a:srgbClr val="003EA8"/>
                </a:solidFill>
                <a:latin typeface="Times New Roman" panose="02020603050405020304" pitchFamily="18" charset="0"/>
                <a:cs typeface="Times New Roman" panose="02020603050405020304" pitchFamily="18" charset="0"/>
              </a:rPr>
              <a:t> — a standard Java API for connecting and executing SQL commands. The connection class is organized separately for better management and reuse across the project.</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826A6D06-D4D3-454F-B359-67300B02D7BD}"/>
              </a:ext>
            </a:extLst>
          </p:cNvPr>
          <p:cNvSpPr/>
          <p:nvPr/>
        </p:nvSpPr>
        <p:spPr>
          <a:xfrm>
            <a:off x="562607" y="7229549"/>
            <a:ext cx="17162786" cy="2123658"/>
          </a:xfrm>
          <a:prstGeom prst="rect">
            <a:avLst/>
          </a:prstGeom>
        </p:spPr>
        <p:txBody>
          <a:bodyPr wrap="square">
            <a:spAutoFit/>
          </a:bodyPr>
          <a:lstStyle/>
          <a:p>
            <a:pPr indent="457200"/>
            <a:r>
              <a:rPr lang="en-US" sz="4400" dirty="0">
                <a:solidFill>
                  <a:srgbClr val="003EA8"/>
                </a:solidFill>
                <a:latin typeface="Times New Roman" panose="02020603050405020304" pitchFamily="18" charset="0"/>
                <a:ea typeface="SimSun" panose="02010600030101010101" pitchFamily="2" charset="-122"/>
              </a:rPr>
              <a:t>- Using </a:t>
            </a:r>
            <a:r>
              <a:rPr lang="en-US" sz="4400" b="1" dirty="0">
                <a:solidFill>
                  <a:srgbClr val="003EA8"/>
                </a:solidFill>
                <a:latin typeface="Times New Roman" panose="02020603050405020304" pitchFamily="18" charset="0"/>
                <a:ea typeface="SimSun" panose="02010600030101010101" pitchFamily="2" charset="-122"/>
              </a:rPr>
              <a:t>XAMPP</a:t>
            </a:r>
            <a:r>
              <a:rPr lang="en-US" sz="4400" dirty="0">
                <a:solidFill>
                  <a:srgbClr val="003EA8"/>
                </a:solidFill>
                <a:latin typeface="Times New Roman" panose="02020603050405020304" pitchFamily="18" charset="0"/>
                <a:ea typeface="SimSun" panose="02010600030101010101" pitchFamily="2" charset="-122"/>
              </a:rPr>
              <a:t> </a:t>
            </a:r>
            <a:r>
              <a:rPr lang="en-US" sz="4400" dirty="0">
                <a:solidFill>
                  <a:srgbClr val="003EA8"/>
                </a:solidFill>
                <a:latin typeface="Times New Roman" panose="02020603050405020304" pitchFamily="18" charset="0"/>
                <a:cs typeface="Times New Roman" panose="02020603050405020304" pitchFamily="18" charset="0"/>
              </a:rPr>
              <a:t>offers many benefits such as easy installation, convenient local database management, and suitability for internal desktop projects like </a:t>
            </a:r>
            <a:r>
              <a:rPr lang="en-US" sz="4400" b="1" dirty="0">
                <a:solidFill>
                  <a:srgbClr val="003EA8"/>
                </a:solidFill>
                <a:latin typeface="Times New Roman" panose="02020603050405020304" pitchFamily="18" charset="0"/>
                <a:cs typeface="Times New Roman" panose="02020603050405020304" pitchFamily="18" charset="0"/>
              </a:rPr>
              <a:t>SpyAgency2024</a:t>
            </a:r>
            <a:r>
              <a:rPr lang="en-US" sz="4400" dirty="0">
                <a:solidFill>
                  <a:srgbClr val="003EA8"/>
                </a:solidFill>
                <a:latin typeface="Times New Roman" panose="02020603050405020304" pitchFamily="18" charset="0"/>
                <a:cs typeface="Times New Roman" panose="02020603050405020304" pitchFamily="18" charset="0"/>
              </a:rPr>
              <a:t>.</a:t>
            </a:r>
            <a:endParaRPr lang="vi-VN" sz="4400" b="1" dirty="0">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12" name="Rectangle 11">
            <a:extLst>
              <a:ext uri="{FF2B5EF4-FFF2-40B4-BE49-F238E27FC236}">
                <a16:creationId xmlns:a16="http://schemas.microsoft.com/office/drawing/2014/main" id="{96C53E45-1AB4-459B-A393-4D2B190205DC}"/>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41276337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2D0A3F6B-3033-4B7B-820B-3D69ACE7BF4F}"/>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BD089130-3B1D-424D-83E6-606566683E12}"/>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5" name="Freeform 18">
            <a:extLst>
              <a:ext uri="{FF2B5EF4-FFF2-40B4-BE49-F238E27FC236}">
                <a16:creationId xmlns:a16="http://schemas.microsoft.com/office/drawing/2014/main" id="{2ECF1EF9-E2C0-4110-9ADA-F0935FE8DA2D}"/>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4" name="TextBox 3">
            <a:extLst>
              <a:ext uri="{FF2B5EF4-FFF2-40B4-BE49-F238E27FC236}">
                <a16:creationId xmlns:a16="http://schemas.microsoft.com/office/drawing/2014/main" id="{91E7632B-5A74-4972-ACD2-DD105E303D71}"/>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E6760DA-B5B1-4061-9D2A-BE6A1131F458}"/>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1.1.4. Data Structures and Java Collections Framework:</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261A8F2D-E403-452B-8FB3-8D5E78CA5834}"/>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9" name="Rectangle 8">
            <a:extLst>
              <a:ext uri="{FF2B5EF4-FFF2-40B4-BE49-F238E27FC236}">
                <a16:creationId xmlns:a16="http://schemas.microsoft.com/office/drawing/2014/main" id="{CDA36ABA-E163-48FF-AD15-53B3116B7F82}"/>
              </a:ext>
            </a:extLst>
          </p:cNvPr>
          <p:cNvSpPr/>
          <p:nvPr/>
        </p:nvSpPr>
        <p:spPr>
          <a:xfrm>
            <a:off x="457199" y="4363736"/>
            <a:ext cx="17457391" cy="2174121"/>
          </a:xfrm>
          <a:prstGeom prst="rect">
            <a:avLst/>
          </a:prstGeom>
        </p:spPr>
        <p:txBody>
          <a:bodyPr wrap="square">
            <a:spAutoFit/>
          </a:bodyPr>
          <a:lstStyle/>
          <a:p>
            <a:pPr>
              <a:lnSpc>
                <a:spcPct val="107000"/>
              </a:lnSpc>
              <a:spcAft>
                <a:spcPts val="800"/>
              </a:spcAft>
            </a:pP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During the development of the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SpyAgency2024</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application, choosing appropriate data structures played an important role in optimizing performance and simplifying data handling. The project utilized </a:t>
            </a:r>
            <a:r>
              <a:rPr lang="en-US" sz="3200" b="1"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JFreeChart</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an open-source Java library supporting the creation of professional 2D charts. In the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SpyAgency2024</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project, the team used </a:t>
            </a:r>
            <a:r>
              <a:rPr lang="en-US" sz="3200"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JFreeChart</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to visualize intelligence data and statistical results</a:t>
            </a:r>
            <a:r>
              <a:rPr lang="en-US" sz="3200"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endParaRPr lang="vi-VN" sz="3200" dirty="0">
              <a:solidFill>
                <a:srgbClr val="003EA8"/>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12A7F729-C3D5-4A16-A4A9-CFA43C3F4A40}"/>
              </a:ext>
            </a:extLst>
          </p:cNvPr>
          <p:cNvSpPr/>
          <p:nvPr/>
        </p:nvSpPr>
        <p:spPr>
          <a:xfrm>
            <a:off x="408046" y="6515100"/>
            <a:ext cx="17613586" cy="2062103"/>
          </a:xfrm>
          <a:prstGeom prst="rect">
            <a:avLst/>
          </a:prstGeom>
        </p:spPr>
        <p:txBody>
          <a:bodyPr wrap="square">
            <a:spAutoFit/>
          </a:bodyPr>
          <a:lstStyle/>
          <a:p>
            <a:r>
              <a:rPr lang="en-US" sz="3200" b="1" dirty="0">
                <a:solidFill>
                  <a:srgbClr val="003EA8"/>
                </a:solidFill>
                <a:latin typeface="Times New Roman" panose="02020603050405020304" pitchFamily="18" charset="0"/>
                <a:ea typeface="SimSun" panose="02010600030101010101" pitchFamily="2" charset="-122"/>
              </a:rPr>
              <a:t>- Types of charts used:</a:t>
            </a:r>
            <a:endParaRPr lang="vi-VN" sz="3200" dirty="0">
              <a:solidFill>
                <a:srgbClr val="003EA8"/>
              </a:solidFill>
              <a:latin typeface="Times New Roman" panose="02020603050405020304" pitchFamily="18" charset="0"/>
              <a:ea typeface="SimSun" panose="02010600030101010101" pitchFamily="2" charset="-122"/>
            </a:endParaRPr>
          </a:p>
          <a:p>
            <a:pPr marL="914400"/>
            <a:r>
              <a:rPr lang="vi-VN" sz="3200" b="1" dirty="0">
                <a:solidFill>
                  <a:srgbClr val="003EA8"/>
                </a:solidFill>
                <a:latin typeface="Times New Roman" panose="02020603050405020304" pitchFamily="18" charset="0"/>
                <a:ea typeface="SimSun" panose="02010600030101010101" pitchFamily="2" charset="-122"/>
              </a:rPr>
              <a:t>+ </a:t>
            </a:r>
            <a:r>
              <a:rPr lang="en-US" sz="3200" b="1" dirty="0">
                <a:solidFill>
                  <a:srgbClr val="003EA8"/>
                </a:solidFill>
                <a:latin typeface="Times New Roman" panose="02020603050405020304" pitchFamily="18" charset="0"/>
                <a:ea typeface="SimSun" panose="02010600030101010101" pitchFamily="2" charset="-122"/>
              </a:rPr>
              <a:t>Bar Chart:</a:t>
            </a:r>
            <a:r>
              <a:rPr lang="en-US" sz="3200" dirty="0">
                <a:solidFill>
                  <a:srgbClr val="003EA8"/>
                </a:solidFill>
                <a:latin typeface="Times New Roman" panose="02020603050405020304" pitchFamily="18" charset="0"/>
                <a:ea typeface="SimSun" panose="02010600030101010101" pitchFamily="2" charset="-122"/>
              </a:rPr>
              <a:t> Displays the top agents with the highest number of missions</a:t>
            </a:r>
            <a:r>
              <a:rPr lang="vi-VN" sz="3200" dirty="0">
                <a:solidFill>
                  <a:srgbClr val="003EA8"/>
                </a:solidFill>
                <a:latin typeface="Times New Roman" panose="02020603050405020304" pitchFamily="18" charset="0"/>
                <a:ea typeface="SimSun" panose="02010600030101010101" pitchFamily="2" charset="-122"/>
              </a:rPr>
              <a:t>.</a:t>
            </a:r>
          </a:p>
          <a:p>
            <a:pPr marL="914400"/>
            <a:r>
              <a:rPr lang="vi-VN" sz="3200" b="1" dirty="0">
                <a:solidFill>
                  <a:srgbClr val="003EA8"/>
                </a:solidFill>
                <a:latin typeface="Times New Roman" panose="02020603050405020304" pitchFamily="18" charset="0"/>
                <a:ea typeface="SimSun" panose="02010600030101010101" pitchFamily="2" charset="-122"/>
              </a:rPr>
              <a:t>+ </a:t>
            </a:r>
            <a:r>
              <a:rPr lang="en-US" sz="3200" b="1" dirty="0">
                <a:solidFill>
                  <a:srgbClr val="003EA8"/>
                </a:solidFill>
                <a:latin typeface="Times New Roman" panose="02020603050405020304" pitchFamily="18" charset="0"/>
                <a:ea typeface="SimSun" panose="02010600030101010101" pitchFamily="2" charset="-122"/>
              </a:rPr>
              <a:t>Pie Chart:</a:t>
            </a:r>
            <a:r>
              <a:rPr lang="en-US" sz="3200" dirty="0">
                <a:solidFill>
                  <a:srgbClr val="003EA8"/>
                </a:solidFill>
                <a:latin typeface="Times New Roman" panose="02020603050405020304" pitchFamily="18" charset="0"/>
                <a:ea typeface="SimSun" panose="02010600030101010101" pitchFamily="2" charset="-122"/>
              </a:rPr>
              <a:t> Shows the distribution of agents by nationality</a:t>
            </a:r>
            <a:r>
              <a:rPr lang="vi-VN" sz="3200" dirty="0">
                <a:solidFill>
                  <a:srgbClr val="003EA8"/>
                </a:solidFill>
                <a:latin typeface="Times New Roman" panose="02020603050405020304" pitchFamily="18" charset="0"/>
                <a:ea typeface="SimSun" panose="02010600030101010101" pitchFamily="2" charset="-122"/>
              </a:rPr>
              <a:t>.</a:t>
            </a:r>
          </a:p>
          <a:p>
            <a:pPr marL="914400"/>
            <a:r>
              <a:rPr lang="vi-VN" sz="3200" b="1" dirty="0">
                <a:solidFill>
                  <a:srgbClr val="003EA8"/>
                </a:solidFill>
                <a:latin typeface="Times New Roman" panose="02020603050405020304" pitchFamily="18" charset="0"/>
                <a:ea typeface="SimSun" panose="02010600030101010101" pitchFamily="2" charset="-122"/>
              </a:rPr>
              <a:t>+ </a:t>
            </a:r>
            <a:r>
              <a:rPr lang="en-US" sz="3200" b="1" dirty="0">
                <a:solidFill>
                  <a:srgbClr val="003EA8"/>
                </a:solidFill>
                <a:latin typeface="Times New Roman" panose="02020603050405020304" pitchFamily="18" charset="0"/>
                <a:ea typeface="SimSun" panose="02010600030101010101" pitchFamily="2" charset="-122"/>
              </a:rPr>
              <a:t>Line Chart:</a:t>
            </a:r>
            <a:r>
              <a:rPr lang="en-US" sz="3200" dirty="0">
                <a:solidFill>
                  <a:srgbClr val="003EA8"/>
                </a:solidFill>
                <a:latin typeface="Times New Roman" panose="02020603050405020304" pitchFamily="18" charset="0"/>
                <a:ea typeface="SimSun" panose="02010600030101010101" pitchFamily="2" charset="-122"/>
              </a:rPr>
              <a:t> Tracks the number of missions over the years.</a:t>
            </a:r>
            <a:endParaRPr lang="vi-VN" sz="3200" dirty="0">
              <a:solidFill>
                <a:srgbClr val="003EA8"/>
              </a:solidFill>
              <a:effectLst/>
              <a:latin typeface="Times New Roman" panose="02020603050405020304" pitchFamily="18" charset="0"/>
              <a:ea typeface="SimSun" panose="02010600030101010101" pitchFamily="2" charset="-122"/>
            </a:endParaRPr>
          </a:p>
        </p:txBody>
      </p:sp>
      <p:sp>
        <p:nvSpPr>
          <p:cNvPr id="15" name="Rectangle 14">
            <a:extLst>
              <a:ext uri="{FF2B5EF4-FFF2-40B4-BE49-F238E27FC236}">
                <a16:creationId xmlns:a16="http://schemas.microsoft.com/office/drawing/2014/main" id="{F3C29709-0334-4BC2-BB7C-47A16FC006BC}"/>
              </a:ext>
            </a:extLst>
          </p:cNvPr>
          <p:cNvSpPr/>
          <p:nvPr/>
        </p:nvSpPr>
        <p:spPr>
          <a:xfrm>
            <a:off x="352346" y="8557984"/>
            <a:ext cx="17583307" cy="1077218"/>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 </a:t>
            </a:r>
            <a:r>
              <a:rPr lang="en-US" sz="3200" b="1" dirty="0">
                <a:solidFill>
                  <a:srgbClr val="003EA8"/>
                </a:solidFill>
                <a:latin typeface="Times New Roman" panose="02020603050405020304" pitchFamily="18" charset="0"/>
                <a:cs typeface="Times New Roman" panose="02020603050405020304" pitchFamily="18" charset="0"/>
              </a:rPr>
              <a:t>Dataset:</a:t>
            </a:r>
            <a:r>
              <a:rPr lang="en-US" sz="3200" dirty="0">
                <a:solidFill>
                  <a:srgbClr val="003EA8"/>
                </a:solidFill>
                <a:latin typeface="Times New Roman" panose="02020603050405020304" pitchFamily="18" charset="0"/>
                <a:cs typeface="Times New Roman" panose="02020603050405020304" pitchFamily="18" charset="0"/>
              </a:rPr>
              <a:t> The data for charts is organized in the form of </a:t>
            </a:r>
            <a:r>
              <a:rPr lang="en-US" sz="3200" dirty="0" err="1">
                <a:solidFill>
                  <a:srgbClr val="003EA8"/>
                </a:solidFill>
                <a:latin typeface="Times New Roman" panose="02020603050405020304" pitchFamily="18" charset="0"/>
                <a:cs typeface="Times New Roman" panose="02020603050405020304" pitchFamily="18" charset="0"/>
              </a:rPr>
              <a:t>DefaultCategoryDataset</a:t>
            </a:r>
            <a:r>
              <a:rPr lang="en-US" sz="3200" dirty="0">
                <a:solidFill>
                  <a:srgbClr val="003EA8"/>
                </a:solidFill>
                <a:latin typeface="Times New Roman" panose="02020603050405020304" pitchFamily="18" charset="0"/>
                <a:cs typeface="Times New Roman" panose="02020603050405020304" pitchFamily="18" charset="0"/>
              </a:rPr>
              <a:t> for bar and line charts, and </a:t>
            </a:r>
            <a:r>
              <a:rPr lang="en-US" sz="3200" dirty="0" err="1">
                <a:solidFill>
                  <a:srgbClr val="003EA8"/>
                </a:solidFill>
                <a:latin typeface="Times New Roman" panose="02020603050405020304" pitchFamily="18" charset="0"/>
                <a:cs typeface="Times New Roman" panose="02020603050405020304" pitchFamily="18" charset="0"/>
              </a:rPr>
              <a:t>DefaultPieDataset</a:t>
            </a:r>
            <a:r>
              <a:rPr lang="en-US" sz="3200" dirty="0">
                <a:solidFill>
                  <a:srgbClr val="003EA8"/>
                </a:solidFill>
                <a:latin typeface="Times New Roman" panose="02020603050405020304" pitchFamily="18" charset="0"/>
                <a:cs typeface="Times New Roman" panose="02020603050405020304" pitchFamily="18" charset="0"/>
              </a:rPr>
              <a:t> for pie charts, helping to visualize information effectively</a:t>
            </a:r>
            <a:endParaRPr lang="vi-VN" sz="32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58308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5" name="Rectangle 14">
            <a:extLst>
              <a:ext uri="{FF2B5EF4-FFF2-40B4-BE49-F238E27FC236}">
                <a16:creationId xmlns:a16="http://schemas.microsoft.com/office/drawing/2014/main" id="{F3C29709-0334-4BC2-BB7C-47A16FC006BC}"/>
              </a:ext>
            </a:extLst>
          </p:cNvPr>
          <p:cNvSpPr/>
          <p:nvPr/>
        </p:nvSpPr>
        <p:spPr>
          <a:xfrm>
            <a:off x="503837" y="4712005"/>
            <a:ext cx="17583307" cy="4524315"/>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 Chart customization:</a:t>
            </a:r>
            <a:r>
              <a:rPr lang="en-US" sz="3600" dirty="0">
                <a:solidFill>
                  <a:srgbClr val="003EA8"/>
                </a:solidFill>
                <a:latin typeface="Times New Roman" panose="02020603050405020304" pitchFamily="18" charset="0"/>
                <a:cs typeface="Times New Roman" panose="02020603050405020304" pitchFamily="18" charset="0"/>
              </a:rPr>
              <a:t> </a:t>
            </a:r>
            <a:r>
              <a:rPr lang="en-US" sz="3600" dirty="0" err="1">
                <a:solidFill>
                  <a:srgbClr val="003EA8"/>
                </a:solidFill>
                <a:latin typeface="Times New Roman" panose="02020603050405020304" pitchFamily="18" charset="0"/>
                <a:cs typeface="Times New Roman" panose="02020603050405020304" pitchFamily="18" charset="0"/>
              </a:rPr>
              <a:t>JFreeChart</a:t>
            </a:r>
            <a:r>
              <a:rPr lang="en-US" sz="3600" dirty="0">
                <a:solidFill>
                  <a:srgbClr val="003EA8"/>
                </a:solidFill>
                <a:latin typeface="Times New Roman" panose="02020603050405020304" pitchFamily="18" charset="0"/>
                <a:cs typeface="Times New Roman" panose="02020603050405020304" pitchFamily="18" charset="0"/>
              </a:rPr>
              <a:t> supports customizing titles, axis labels, colors, fonts, and sizes, enabling the creation of visually appealing and clear charts</a:t>
            </a:r>
          </a:p>
          <a:p>
            <a:r>
              <a:rPr lang="en-US" sz="3600" dirty="0">
                <a:solidFill>
                  <a:srgbClr val="003EA8"/>
                </a:solidFill>
                <a:latin typeface="Times New Roman" panose="02020603050405020304" pitchFamily="18" charset="0"/>
                <a:cs typeface="Times New Roman" panose="02020603050405020304" pitchFamily="18" charset="0"/>
              </a:rPr>
              <a:t>- </a:t>
            </a:r>
            <a:r>
              <a:rPr lang="en-US" sz="3600" b="1" dirty="0">
                <a:solidFill>
                  <a:srgbClr val="003EA8"/>
                </a:solidFill>
                <a:latin typeface="Times New Roman" panose="02020603050405020304" pitchFamily="18" charset="0"/>
                <a:cs typeface="Times New Roman" panose="02020603050405020304" pitchFamily="18" charset="0"/>
              </a:rPr>
              <a:t>Integration with Java Swing:</a:t>
            </a:r>
            <a:r>
              <a:rPr lang="en-US" sz="3600" dirty="0">
                <a:solidFill>
                  <a:srgbClr val="003EA8"/>
                </a:solidFill>
                <a:latin typeface="Times New Roman" panose="02020603050405020304" pitchFamily="18" charset="0"/>
                <a:cs typeface="Times New Roman" panose="02020603050405020304" pitchFamily="18" charset="0"/>
              </a:rPr>
              <a:t> Charts are embedded directly into Swing via </a:t>
            </a:r>
            <a:r>
              <a:rPr lang="en-US" sz="3600" dirty="0" err="1">
                <a:solidFill>
                  <a:srgbClr val="003EA8"/>
                </a:solidFill>
                <a:latin typeface="Times New Roman" panose="02020603050405020304" pitchFamily="18" charset="0"/>
                <a:cs typeface="Times New Roman" panose="02020603050405020304" pitchFamily="18" charset="0"/>
              </a:rPr>
              <a:t>ChartPanel</a:t>
            </a:r>
            <a:r>
              <a:rPr lang="en-US" sz="3600" dirty="0">
                <a:solidFill>
                  <a:srgbClr val="003EA8"/>
                </a:solidFill>
                <a:latin typeface="Times New Roman" panose="02020603050405020304" pitchFamily="18" charset="0"/>
                <a:cs typeface="Times New Roman" panose="02020603050405020304" pitchFamily="18" charset="0"/>
              </a:rPr>
              <a:t>, allowing charts to be displayed alongside data tables and management forms within the same working window.</a:t>
            </a:r>
          </a:p>
          <a:p>
            <a:r>
              <a:rPr lang="en-US" sz="3600" dirty="0">
                <a:solidFill>
                  <a:srgbClr val="003EA8"/>
                </a:solidFill>
                <a:latin typeface="Times New Roman" panose="02020603050405020304" pitchFamily="18" charset="0"/>
                <a:cs typeface="Times New Roman" panose="02020603050405020304" pitchFamily="18" charset="0"/>
              </a:rPr>
              <a:t>- </a:t>
            </a:r>
            <a:r>
              <a:rPr lang="en-US" sz="3600" b="1" dirty="0">
                <a:solidFill>
                  <a:srgbClr val="003EA8"/>
                </a:solidFill>
                <a:latin typeface="Times New Roman" panose="02020603050405020304" pitchFamily="18" charset="0"/>
                <a:cs typeface="Times New Roman" panose="02020603050405020304" pitchFamily="18" charset="0"/>
              </a:rPr>
              <a:t>Principles of effective visualization:</a:t>
            </a:r>
            <a:r>
              <a:rPr lang="en-US" sz="3600" dirty="0">
                <a:solidFill>
                  <a:srgbClr val="003EA8"/>
                </a:solidFill>
                <a:latin typeface="Times New Roman" panose="02020603050405020304" pitchFamily="18" charset="0"/>
                <a:cs typeface="Times New Roman" panose="02020603050405020304" pitchFamily="18" charset="0"/>
              </a:rPr>
              <a:t> The team focuses on selecting chart types appropriate for each data set, using distinguishable colors and logical layouts to help users easily grasp information without confusion.</a:t>
            </a:r>
          </a:p>
        </p:txBody>
      </p:sp>
      <p:sp>
        <p:nvSpPr>
          <p:cNvPr id="14" name="Freeform 4">
            <a:extLst>
              <a:ext uri="{FF2B5EF4-FFF2-40B4-BE49-F238E27FC236}">
                <a16:creationId xmlns:a16="http://schemas.microsoft.com/office/drawing/2014/main" id="{77541FE9-BE44-452F-9E64-7CFF614A8AC1}"/>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sp>
        <p:nvSpPr>
          <p:cNvPr id="16" name="Rectangle 15">
            <a:extLst>
              <a:ext uri="{FF2B5EF4-FFF2-40B4-BE49-F238E27FC236}">
                <a16:creationId xmlns:a16="http://schemas.microsoft.com/office/drawing/2014/main" id="{7841B96F-F3FC-4F58-969B-9078E3857DB3}"/>
              </a:ext>
            </a:extLst>
          </p:cNvPr>
          <p:cNvSpPr/>
          <p:nvPr/>
        </p:nvSpPr>
        <p:spPr>
          <a:xfrm>
            <a:off x="228600" y="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C185BCC1-1ABD-4A85-BE0D-C6E4CFDBA0A8}"/>
              </a:ext>
            </a:extLst>
          </p:cNvPr>
          <p:cNvSpPr/>
          <p:nvPr/>
        </p:nvSpPr>
        <p:spPr>
          <a:xfrm rot="20245722" flipV="1">
            <a:off x="-3852712" y="-975250"/>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045CBFD-1483-445C-908C-B89F0DD89679}"/>
              </a:ext>
            </a:extLst>
          </p:cNvPr>
          <p:cNvSpPr txBox="1"/>
          <p:nvPr/>
        </p:nvSpPr>
        <p:spPr>
          <a:xfrm>
            <a:off x="123051" y="700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6446DACE-C259-47A7-8796-F1409EF45F92}"/>
              </a:ext>
            </a:extLst>
          </p:cNvPr>
          <p:cNvSpPr/>
          <p:nvPr/>
        </p:nvSpPr>
        <p:spPr>
          <a:xfrm>
            <a:off x="9295491" y="895693"/>
            <a:ext cx="8322535" cy="1938992"/>
          </a:xfrm>
          <a:prstGeom prst="rect">
            <a:avLst/>
          </a:prstGeom>
        </p:spPr>
        <p:txBody>
          <a:bodyPr wrap="none">
            <a:spAutoFit/>
          </a:bodyPr>
          <a:lstStyle/>
          <a:p>
            <a:pPr algn="ctr"/>
            <a:r>
              <a:rPr lang="vi-VN" sz="6000" b="1" dirty="0">
                <a:solidFill>
                  <a:schemeClr val="tx2">
                    <a:lumMod val="60000"/>
                    <a:lumOff val="40000"/>
                  </a:schemeClr>
                </a:solidFill>
                <a:latin typeface="+mj-lt"/>
              </a:rPr>
              <a:t>Theoretical Basis and</a:t>
            </a:r>
            <a:br>
              <a:rPr lang="vi-VN" sz="6000" b="1" dirty="0">
                <a:solidFill>
                  <a:schemeClr val="tx2">
                    <a:lumMod val="60000"/>
                    <a:lumOff val="40000"/>
                  </a:schemeClr>
                </a:solidFill>
                <a:latin typeface="+mj-lt"/>
              </a:rPr>
            </a:br>
            <a:r>
              <a:rPr lang="vi-VN" sz="6000" b="1" dirty="0">
                <a:solidFill>
                  <a:schemeClr val="tx2">
                    <a:lumMod val="60000"/>
                    <a:lumOff val="40000"/>
                  </a:schemeClr>
                </a:solidFill>
                <a:latin typeface="+mj-lt"/>
              </a:rPr>
              <a:t>Current Research Status</a:t>
            </a:r>
          </a:p>
        </p:txBody>
      </p:sp>
      <p:sp>
        <p:nvSpPr>
          <p:cNvPr id="21" name="Rectangle 20">
            <a:extLst>
              <a:ext uri="{FF2B5EF4-FFF2-40B4-BE49-F238E27FC236}">
                <a16:creationId xmlns:a16="http://schemas.microsoft.com/office/drawing/2014/main" id="{001FF798-C752-438D-A81C-A4E1B6AE8B16}"/>
              </a:ext>
            </a:extLst>
          </p:cNvPr>
          <p:cNvSpPr/>
          <p:nvPr/>
        </p:nvSpPr>
        <p:spPr>
          <a:xfrm>
            <a:off x="228599" y="2552700"/>
            <a:ext cx="14848705" cy="1323439"/>
          </a:xfrm>
          <a:prstGeom prst="rect">
            <a:avLst/>
          </a:prstGeom>
        </p:spPr>
        <p:txBody>
          <a:bodyPr wrap="square">
            <a:spAutoFit/>
          </a:bodyPr>
          <a:lstStyle/>
          <a:p>
            <a:r>
              <a:rPr lang="vi-VN" sz="4000" b="1" dirty="0">
                <a:solidFill>
                  <a:schemeClr val="tx2">
                    <a:lumMod val="60000"/>
                    <a:lumOff val="40000"/>
                  </a:schemeClr>
                </a:solidFill>
                <a:latin typeface="+mj-lt"/>
              </a:rPr>
              <a:t>                       1.1. Scientific basis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1.1.4. Data Structures and Java Collections Framework:</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3828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p:cNvSpPr/>
          <p:nvPr/>
        </p:nvSpPr>
        <p:spPr>
          <a:xfrm>
            <a:off x="1219294" y="2910273"/>
            <a:ext cx="15795020" cy="6745738"/>
          </a:xfrm>
          <a:custGeom>
            <a:avLst/>
            <a:gdLst/>
            <a:ahLst/>
            <a:cxnLst/>
            <a:rect l="l" t="t" r="r" b="b"/>
            <a:pathLst>
              <a:path w="5762066" h="2460863">
                <a:moveTo>
                  <a:pt x="0" y="0"/>
                </a:moveTo>
                <a:lnTo>
                  <a:pt x="5762066" y="0"/>
                </a:lnTo>
                <a:lnTo>
                  <a:pt x="5762066" y="2460863"/>
                </a:lnTo>
                <a:lnTo>
                  <a:pt x="0" y="2460863"/>
                </a:lnTo>
                <a:close/>
              </a:path>
            </a:pathLst>
          </a:custGeom>
          <a:solidFill>
            <a:srgbClr val="FFFFFF"/>
          </a:solidFill>
        </p:spPr>
      </p:sp>
      <p:grpSp>
        <p:nvGrpSpPr>
          <p:cNvPr id="5" name="Group 5"/>
          <p:cNvGrpSpPr/>
          <p:nvPr/>
        </p:nvGrpSpPr>
        <p:grpSpPr>
          <a:xfrm>
            <a:off x="1219294" y="657204"/>
            <a:ext cx="15795020" cy="1907038"/>
            <a:chOff x="0" y="0"/>
            <a:chExt cx="5762066" cy="695693"/>
          </a:xfrm>
        </p:grpSpPr>
        <p:sp>
          <p:nvSpPr>
            <p:cNvPr id="6" name="Freeform 6"/>
            <p:cNvSpPr/>
            <p:nvPr/>
          </p:nvSpPr>
          <p:spPr>
            <a:xfrm>
              <a:off x="0" y="0"/>
              <a:ext cx="5762066" cy="695693"/>
            </a:xfrm>
            <a:custGeom>
              <a:avLst/>
              <a:gdLst/>
              <a:ahLst/>
              <a:cxnLst/>
              <a:rect l="l" t="t" r="r" b="b"/>
              <a:pathLst>
                <a:path w="5762066" h="695693">
                  <a:moveTo>
                    <a:pt x="0" y="0"/>
                  </a:moveTo>
                  <a:lnTo>
                    <a:pt x="5762066" y="0"/>
                  </a:lnTo>
                  <a:lnTo>
                    <a:pt x="5762066" y="695693"/>
                  </a:lnTo>
                  <a:lnTo>
                    <a:pt x="0" y="695693"/>
                  </a:lnTo>
                  <a:close/>
                </a:path>
              </a:pathLst>
            </a:custGeom>
            <a:solidFill>
              <a:srgbClr val="FFFFFF"/>
            </a:solidFill>
          </p:spPr>
        </p:sp>
      </p:grpSp>
      <p:sp>
        <p:nvSpPr>
          <p:cNvPr id="7" name="Freeform 7"/>
          <p:cNvSpPr/>
          <p:nvPr/>
        </p:nvSpPr>
        <p:spPr>
          <a:xfrm rot="-278358">
            <a:off x="-1432939" y="-269558"/>
            <a:ext cx="5304464" cy="1668495"/>
          </a:xfrm>
          <a:custGeom>
            <a:avLst/>
            <a:gdLst/>
            <a:ahLst/>
            <a:cxnLst/>
            <a:rect l="l" t="t" r="r" b="b"/>
            <a:pathLst>
              <a:path w="5304464" h="1668495">
                <a:moveTo>
                  <a:pt x="0" y="0"/>
                </a:moveTo>
                <a:lnTo>
                  <a:pt x="5304465" y="0"/>
                </a:lnTo>
                <a:lnTo>
                  <a:pt x="5304465" y="1668495"/>
                </a:lnTo>
                <a:lnTo>
                  <a:pt x="0" y="16684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AutoShape 8"/>
          <p:cNvSpPr/>
          <p:nvPr/>
        </p:nvSpPr>
        <p:spPr>
          <a:xfrm rot="-5400000">
            <a:off x="-541453" y="6273617"/>
            <a:ext cx="6745738" cy="0"/>
          </a:xfrm>
          <a:prstGeom prst="line">
            <a:avLst/>
          </a:prstGeom>
          <a:ln w="19050" cap="flat">
            <a:solidFill>
              <a:srgbClr val="CCCCCC"/>
            </a:solidFill>
            <a:prstDash val="solid"/>
            <a:headEnd type="none" w="sm" len="sm"/>
            <a:tailEnd type="none" w="sm" len="sm"/>
          </a:ln>
        </p:spPr>
      </p:sp>
      <p:sp>
        <p:nvSpPr>
          <p:cNvPr id="9" name="AutoShape 9"/>
          <p:cNvSpPr/>
          <p:nvPr/>
        </p:nvSpPr>
        <p:spPr>
          <a:xfrm rot="-5400000">
            <a:off x="6878694" y="6273617"/>
            <a:ext cx="6745738" cy="0"/>
          </a:xfrm>
          <a:prstGeom prst="line">
            <a:avLst/>
          </a:prstGeom>
          <a:ln w="19050" cap="flat">
            <a:solidFill>
              <a:srgbClr val="CCCCCC"/>
            </a:solidFill>
            <a:prstDash val="solid"/>
            <a:headEnd type="none" w="sm" len="sm"/>
            <a:tailEnd type="none" w="sm" len="sm"/>
          </a:ln>
        </p:spPr>
      </p:sp>
      <p:sp>
        <p:nvSpPr>
          <p:cNvPr id="10" name="AutoShape 10"/>
          <p:cNvSpPr/>
          <p:nvPr/>
        </p:nvSpPr>
        <p:spPr>
          <a:xfrm rot="-5400000">
            <a:off x="5264035" y="6273617"/>
            <a:ext cx="6745738" cy="0"/>
          </a:xfrm>
          <a:prstGeom prst="line">
            <a:avLst/>
          </a:prstGeom>
          <a:ln w="19050" cap="flat">
            <a:solidFill>
              <a:srgbClr val="CCCCCC"/>
            </a:solidFill>
            <a:prstDash val="solid"/>
            <a:headEnd type="none" w="sm" len="sm"/>
            <a:tailEnd type="none" w="sm" len="sm"/>
          </a:ln>
        </p:spPr>
      </p:sp>
      <p:grpSp>
        <p:nvGrpSpPr>
          <p:cNvPr id="11" name="Group 11"/>
          <p:cNvGrpSpPr/>
          <p:nvPr/>
        </p:nvGrpSpPr>
        <p:grpSpPr>
          <a:xfrm>
            <a:off x="12639274" y="5527492"/>
            <a:ext cx="6063064" cy="6042468"/>
            <a:chOff x="0" y="0"/>
            <a:chExt cx="6389330" cy="6367625"/>
          </a:xfrm>
        </p:grpSpPr>
        <p:sp>
          <p:nvSpPr>
            <p:cNvPr id="12" name="Freeform 12"/>
            <p:cNvSpPr/>
            <p:nvPr/>
          </p:nvSpPr>
          <p:spPr>
            <a:xfrm>
              <a:off x="0" y="338421"/>
              <a:ext cx="6389330" cy="6029204"/>
            </a:xfrm>
            <a:custGeom>
              <a:avLst/>
              <a:gdLst/>
              <a:ahLst/>
              <a:cxnLst/>
              <a:rect l="l" t="t" r="r" b="b"/>
              <a:pathLst>
                <a:path w="6389330" h="6029204">
                  <a:moveTo>
                    <a:pt x="0" y="0"/>
                  </a:moveTo>
                  <a:lnTo>
                    <a:pt x="6389330" y="0"/>
                  </a:lnTo>
                  <a:lnTo>
                    <a:pt x="6389330" y="6029204"/>
                  </a:lnTo>
                  <a:lnTo>
                    <a:pt x="0" y="60292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rot="-203414">
              <a:off x="1228888" y="24588"/>
              <a:ext cx="868401" cy="1245020"/>
            </a:xfrm>
            <a:custGeom>
              <a:avLst/>
              <a:gdLst/>
              <a:ahLst/>
              <a:cxnLst/>
              <a:rect l="l" t="t" r="r" b="b"/>
              <a:pathLst>
                <a:path w="868401" h="1245020">
                  <a:moveTo>
                    <a:pt x="0" y="0"/>
                  </a:moveTo>
                  <a:lnTo>
                    <a:pt x="868401" y="0"/>
                  </a:lnTo>
                  <a:lnTo>
                    <a:pt x="868401" y="1245019"/>
                  </a:lnTo>
                  <a:lnTo>
                    <a:pt x="0" y="124501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sp>
        <p:nvSpPr>
          <p:cNvPr id="20" name="TextBox 20"/>
          <p:cNvSpPr txBox="1"/>
          <p:nvPr/>
        </p:nvSpPr>
        <p:spPr>
          <a:xfrm>
            <a:off x="2247901" y="952500"/>
            <a:ext cx="13792198" cy="1384995"/>
          </a:xfrm>
          <a:prstGeom prst="rect">
            <a:avLst/>
          </a:prstGeom>
        </p:spPr>
        <p:txBody>
          <a:bodyPr wrap="square" lIns="0" tIns="0" rIns="0" bIns="0" rtlCol="0" anchor="t">
            <a:spAutoFit/>
          </a:bodyPr>
          <a:lstStyle/>
          <a:p>
            <a:pPr lvl="0" algn="ctr">
              <a:lnSpc>
                <a:spcPts val="10800"/>
              </a:lnSpc>
              <a:spcBef>
                <a:spcPct val="0"/>
              </a:spcBef>
            </a:pPr>
            <a:r>
              <a:rPr lang="en-US" sz="9000" b="1" dirty="0">
                <a:solidFill>
                  <a:srgbClr val="003EA8"/>
                </a:solidFill>
                <a:latin typeface="Times New Roman" panose="02020603050405020304" pitchFamily="18" charset="0"/>
                <a:ea typeface="Muli Bold"/>
                <a:cs typeface="Times New Roman" panose="02020603050405020304" pitchFamily="18" charset="0"/>
                <a:sym typeface="Muli Bold"/>
              </a:rPr>
              <a:t>TABLE OF CONTENT</a:t>
            </a:r>
          </a:p>
        </p:txBody>
      </p:sp>
      <p:sp>
        <p:nvSpPr>
          <p:cNvPr id="28" name="TextBox 28"/>
          <p:cNvSpPr txBox="1"/>
          <p:nvPr/>
        </p:nvSpPr>
        <p:spPr>
          <a:xfrm>
            <a:off x="1654755" y="4086225"/>
            <a:ext cx="766091" cy="828675"/>
          </a:xfrm>
          <a:prstGeom prst="rect">
            <a:avLst/>
          </a:prstGeom>
        </p:spPr>
        <p:txBody>
          <a:bodyPr lIns="0" tIns="0" rIns="0" bIns="0" rtlCol="0" anchor="t">
            <a:spAutoFit/>
          </a:bodyPr>
          <a:lstStyle/>
          <a:p>
            <a:pPr marL="0" lvl="0" indent="0" algn="ctr">
              <a:lnSpc>
                <a:spcPts val="6599"/>
              </a:lnSpc>
              <a:spcBef>
                <a:spcPct val="0"/>
              </a:spcBef>
            </a:pPr>
            <a:r>
              <a:rPr lang="en-US" sz="5499" b="1" dirty="0">
                <a:solidFill>
                  <a:srgbClr val="003EA8"/>
                </a:solidFill>
                <a:latin typeface="Times New Roman" panose="02020603050405020304" pitchFamily="18" charset="0"/>
                <a:ea typeface="Muli Bold"/>
                <a:cs typeface="Times New Roman" panose="02020603050405020304" pitchFamily="18" charset="0"/>
                <a:sym typeface="Muli Bold"/>
              </a:rPr>
              <a:t>1.</a:t>
            </a:r>
          </a:p>
        </p:txBody>
      </p:sp>
      <p:sp>
        <p:nvSpPr>
          <p:cNvPr id="30" name="TextBox 30"/>
          <p:cNvSpPr txBox="1"/>
          <p:nvPr/>
        </p:nvSpPr>
        <p:spPr>
          <a:xfrm>
            <a:off x="1654755" y="6743700"/>
            <a:ext cx="766091" cy="828675"/>
          </a:xfrm>
          <a:prstGeom prst="rect">
            <a:avLst/>
          </a:prstGeom>
        </p:spPr>
        <p:txBody>
          <a:bodyPr lIns="0" tIns="0" rIns="0" bIns="0" rtlCol="0" anchor="t">
            <a:spAutoFit/>
          </a:bodyPr>
          <a:lstStyle/>
          <a:p>
            <a:pPr marL="0" lvl="0" indent="0" algn="ctr">
              <a:lnSpc>
                <a:spcPts val="6599"/>
              </a:lnSpc>
              <a:spcBef>
                <a:spcPct val="0"/>
              </a:spcBef>
            </a:pPr>
            <a:r>
              <a:rPr lang="en-US" sz="5499" b="1" dirty="0">
                <a:solidFill>
                  <a:srgbClr val="003EA8"/>
                </a:solidFill>
                <a:latin typeface="Times New Roman" panose="02020603050405020304" pitchFamily="18" charset="0"/>
                <a:ea typeface="Muli Bold"/>
                <a:cs typeface="Times New Roman" panose="02020603050405020304" pitchFamily="18" charset="0"/>
                <a:sym typeface="Muli Bold"/>
              </a:rPr>
              <a:t>2.</a:t>
            </a:r>
          </a:p>
        </p:txBody>
      </p:sp>
      <p:sp>
        <p:nvSpPr>
          <p:cNvPr id="36" name="TextBox 36"/>
          <p:cNvSpPr txBox="1"/>
          <p:nvPr/>
        </p:nvSpPr>
        <p:spPr>
          <a:xfrm>
            <a:off x="9038159" y="4152900"/>
            <a:ext cx="766091" cy="828675"/>
          </a:xfrm>
          <a:prstGeom prst="rect">
            <a:avLst/>
          </a:prstGeom>
        </p:spPr>
        <p:txBody>
          <a:bodyPr lIns="0" tIns="0" rIns="0" bIns="0" rtlCol="0" anchor="t">
            <a:spAutoFit/>
          </a:bodyPr>
          <a:lstStyle/>
          <a:p>
            <a:pPr marL="0" lvl="0" indent="0" algn="ctr">
              <a:lnSpc>
                <a:spcPts val="6599"/>
              </a:lnSpc>
              <a:spcBef>
                <a:spcPct val="0"/>
              </a:spcBef>
            </a:pPr>
            <a:r>
              <a:rPr lang="en-US" sz="5499" b="1" dirty="0">
                <a:solidFill>
                  <a:srgbClr val="003EA8"/>
                </a:solidFill>
                <a:latin typeface="Times New Roman" panose="02020603050405020304" pitchFamily="18" charset="0"/>
                <a:ea typeface="Muli Bold"/>
                <a:cs typeface="Times New Roman" panose="02020603050405020304" pitchFamily="18" charset="0"/>
                <a:sym typeface="Muli Bold"/>
              </a:rPr>
              <a:t>3.</a:t>
            </a:r>
          </a:p>
        </p:txBody>
      </p:sp>
      <p:sp>
        <p:nvSpPr>
          <p:cNvPr id="39" name="Rectangle 38">
            <a:extLst>
              <a:ext uri="{FF2B5EF4-FFF2-40B4-BE49-F238E27FC236}">
                <a16:creationId xmlns:a16="http://schemas.microsoft.com/office/drawing/2014/main" id="{4894CC28-7F42-48E0-8306-AB7D87C84F2B}"/>
              </a:ext>
            </a:extLst>
          </p:cNvPr>
          <p:cNvSpPr/>
          <p:nvPr/>
        </p:nvSpPr>
        <p:spPr>
          <a:xfrm>
            <a:off x="2997478" y="4145459"/>
            <a:ext cx="4698722" cy="769441"/>
          </a:xfrm>
          <a:prstGeom prst="rect">
            <a:avLst/>
          </a:prstGeom>
        </p:spPr>
        <p:txBody>
          <a:bodyPr wrap="none">
            <a:spAutoFit/>
          </a:bodyPr>
          <a:lstStyle/>
          <a:p>
            <a:r>
              <a:rPr lang="vi-VN" sz="4400" b="1" dirty="0">
                <a:solidFill>
                  <a:schemeClr val="tx2">
                    <a:lumMod val="60000"/>
                    <a:lumOff val="40000"/>
                  </a:schemeClr>
                </a:solidFill>
                <a:latin typeface="Times New Roman" panose="02020603050405020304" pitchFamily="18" charset="0"/>
                <a:cs typeface="Times New Roman" panose="02020603050405020304" pitchFamily="18" charset="0"/>
              </a:rPr>
              <a:t>INTRODUCTION</a:t>
            </a:r>
          </a:p>
        </p:txBody>
      </p:sp>
      <p:sp>
        <p:nvSpPr>
          <p:cNvPr id="40" name="Rectangle 39">
            <a:extLst>
              <a:ext uri="{FF2B5EF4-FFF2-40B4-BE49-F238E27FC236}">
                <a16:creationId xmlns:a16="http://schemas.microsoft.com/office/drawing/2014/main" id="{E075A35B-0EEE-4F7C-8A9B-4358190ECFF1}"/>
              </a:ext>
            </a:extLst>
          </p:cNvPr>
          <p:cNvSpPr/>
          <p:nvPr/>
        </p:nvSpPr>
        <p:spPr>
          <a:xfrm>
            <a:off x="2997478" y="6743700"/>
            <a:ext cx="3836308" cy="769441"/>
          </a:xfrm>
          <a:prstGeom prst="rect">
            <a:avLst/>
          </a:prstGeom>
        </p:spPr>
        <p:txBody>
          <a:bodyPr wrap="square">
            <a:spAutoFit/>
          </a:bodyPr>
          <a:lstStyle/>
          <a:p>
            <a:r>
              <a:rPr lang="vi-VN" sz="4400" b="1" dirty="0">
                <a:solidFill>
                  <a:schemeClr val="tx2">
                    <a:lumMod val="60000"/>
                    <a:lumOff val="40000"/>
                  </a:schemeClr>
                </a:solidFill>
                <a:latin typeface="Times New Roman" panose="02020603050405020304" pitchFamily="18" charset="0"/>
                <a:cs typeface="Times New Roman" panose="02020603050405020304" pitchFamily="18" charset="0"/>
              </a:rPr>
              <a:t>CONTENT</a:t>
            </a:r>
          </a:p>
        </p:txBody>
      </p:sp>
      <p:sp>
        <p:nvSpPr>
          <p:cNvPr id="43" name="Rectangle 42">
            <a:extLst>
              <a:ext uri="{FF2B5EF4-FFF2-40B4-BE49-F238E27FC236}">
                <a16:creationId xmlns:a16="http://schemas.microsoft.com/office/drawing/2014/main" id="{7AC502D4-7FA3-4913-AC90-942601068E34}"/>
              </a:ext>
            </a:extLst>
          </p:cNvPr>
          <p:cNvSpPr/>
          <p:nvPr/>
        </p:nvSpPr>
        <p:spPr>
          <a:xfrm>
            <a:off x="10454973" y="4152900"/>
            <a:ext cx="4009431" cy="769441"/>
          </a:xfrm>
          <a:prstGeom prst="rect">
            <a:avLst/>
          </a:prstGeom>
        </p:spPr>
        <p:txBody>
          <a:bodyPr wrap="none">
            <a:spAutoFit/>
          </a:bodyPr>
          <a:lstStyle/>
          <a:p>
            <a:r>
              <a:rPr lang="vi-VN" sz="4400" b="1" dirty="0">
                <a:solidFill>
                  <a:schemeClr val="tx2">
                    <a:lumMod val="60000"/>
                    <a:lumOff val="40000"/>
                  </a:schemeClr>
                </a:solidFill>
                <a:latin typeface="Times New Roman" panose="02020603050405020304" pitchFamily="18" charset="0"/>
                <a:cs typeface="Times New Roman" panose="02020603050405020304" pitchFamily="18" charset="0"/>
              </a:rPr>
              <a:t>CONCLUSION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000"/>
                                        <p:tgtEl>
                                          <p:spTgt spid="39"/>
                                        </p:tgtEl>
                                      </p:cBhvr>
                                    </p:animEffect>
                                    <p:anim calcmode="lin" valueType="num">
                                      <p:cBhvr>
                                        <p:cTn id="13" dur="1000" fill="hold"/>
                                        <p:tgtEl>
                                          <p:spTgt spid="39"/>
                                        </p:tgtEl>
                                        <p:attrNameLst>
                                          <p:attrName>ppt_x</p:attrName>
                                        </p:attrNameLst>
                                      </p:cBhvr>
                                      <p:tavLst>
                                        <p:tav tm="0">
                                          <p:val>
                                            <p:strVal val="#ppt_x"/>
                                          </p:val>
                                        </p:tav>
                                        <p:tav tm="100000">
                                          <p:val>
                                            <p:strVal val="#ppt_x"/>
                                          </p:val>
                                        </p:tav>
                                      </p:tavLst>
                                    </p:anim>
                                    <p:anim calcmode="lin" valueType="num">
                                      <p:cBhvr>
                                        <p:cTn id="14"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1000"/>
                                        <p:tgtEl>
                                          <p:spTgt spid="30"/>
                                        </p:tgtEl>
                                      </p:cBhvr>
                                    </p:animEffect>
                                    <p:anim calcmode="lin" valueType="num">
                                      <p:cBhvr>
                                        <p:cTn id="20" dur="1000" fill="hold"/>
                                        <p:tgtEl>
                                          <p:spTgt spid="30"/>
                                        </p:tgtEl>
                                        <p:attrNameLst>
                                          <p:attrName>ppt_x</p:attrName>
                                        </p:attrNameLst>
                                      </p:cBhvr>
                                      <p:tavLst>
                                        <p:tav tm="0">
                                          <p:val>
                                            <p:strVal val="#ppt_x"/>
                                          </p:val>
                                        </p:tav>
                                        <p:tav tm="100000">
                                          <p:val>
                                            <p:strVal val="#ppt_x"/>
                                          </p:val>
                                        </p:tav>
                                      </p:tavLst>
                                    </p:anim>
                                    <p:anim calcmode="lin" valueType="num">
                                      <p:cBhvr>
                                        <p:cTn id="21" dur="1000" fill="hold"/>
                                        <p:tgtEl>
                                          <p:spTgt spid="30"/>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1000"/>
                                        <p:tgtEl>
                                          <p:spTgt spid="40"/>
                                        </p:tgtEl>
                                      </p:cBhvr>
                                    </p:animEffect>
                                    <p:anim calcmode="lin" valueType="num">
                                      <p:cBhvr>
                                        <p:cTn id="25" dur="1000" fill="hold"/>
                                        <p:tgtEl>
                                          <p:spTgt spid="40"/>
                                        </p:tgtEl>
                                        <p:attrNameLst>
                                          <p:attrName>ppt_x</p:attrName>
                                        </p:attrNameLst>
                                      </p:cBhvr>
                                      <p:tavLst>
                                        <p:tav tm="0">
                                          <p:val>
                                            <p:strVal val="#ppt_x"/>
                                          </p:val>
                                        </p:tav>
                                        <p:tav tm="100000">
                                          <p:val>
                                            <p:strVal val="#ppt_x"/>
                                          </p:val>
                                        </p:tav>
                                      </p:tavLst>
                                    </p:anim>
                                    <p:anim calcmode="lin" valueType="num">
                                      <p:cBhvr>
                                        <p:cTn id="2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1000"/>
                                        <p:tgtEl>
                                          <p:spTgt spid="36"/>
                                        </p:tgtEl>
                                      </p:cBhvr>
                                    </p:animEffect>
                                    <p:anim calcmode="lin" valueType="num">
                                      <p:cBhvr>
                                        <p:cTn id="32" dur="1000" fill="hold"/>
                                        <p:tgtEl>
                                          <p:spTgt spid="36"/>
                                        </p:tgtEl>
                                        <p:attrNameLst>
                                          <p:attrName>ppt_x</p:attrName>
                                        </p:attrNameLst>
                                      </p:cBhvr>
                                      <p:tavLst>
                                        <p:tav tm="0">
                                          <p:val>
                                            <p:strVal val="#ppt_x"/>
                                          </p:val>
                                        </p:tav>
                                        <p:tav tm="100000">
                                          <p:val>
                                            <p:strVal val="#ppt_x"/>
                                          </p:val>
                                        </p:tav>
                                      </p:tavLst>
                                    </p:anim>
                                    <p:anim calcmode="lin" valueType="num">
                                      <p:cBhvr>
                                        <p:cTn id="33" dur="1000" fill="hold"/>
                                        <p:tgtEl>
                                          <p:spTgt spid="36"/>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1000"/>
                                        <p:tgtEl>
                                          <p:spTgt spid="43"/>
                                        </p:tgtEl>
                                      </p:cBhvr>
                                    </p:animEffect>
                                    <p:anim calcmode="lin" valueType="num">
                                      <p:cBhvr>
                                        <p:cTn id="37" dur="1000" fill="hold"/>
                                        <p:tgtEl>
                                          <p:spTgt spid="43"/>
                                        </p:tgtEl>
                                        <p:attrNameLst>
                                          <p:attrName>ppt_x</p:attrName>
                                        </p:attrNameLst>
                                      </p:cBhvr>
                                      <p:tavLst>
                                        <p:tav tm="0">
                                          <p:val>
                                            <p:strVal val="#ppt_x"/>
                                          </p:val>
                                        </p:tav>
                                        <p:tav tm="100000">
                                          <p:val>
                                            <p:strVal val="#ppt_x"/>
                                          </p:val>
                                        </p:tav>
                                      </p:tavLst>
                                    </p:anim>
                                    <p:anim calcmode="lin" valueType="num">
                                      <p:cBhvr>
                                        <p:cTn id="3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6" grpId="0"/>
      <p:bldP spid="39" grpId="0"/>
      <p:bldP spid="40" grpId="0"/>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5" name="Rectangle 14">
            <a:extLst>
              <a:ext uri="{FF2B5EF4-FFF2-40B4-BE49-F238E27FC236}">
                <a16:creationId xmlns:a16="http://schemas.microsoft.com/office/drawing/2014/main" id="{F3C29709-0334-4BC2-BB7C-47A16FC006BC}"/>
              </a:ext>
            </a:extLst>
          </p:cNvPr>
          <p:cNvSpPr/>
          <p:nvPr/>
        </p:nvSpPr>
        <p:spPr>
          <a:xfrm>
            <a:off x="704693" y="5527821"/>
            <a:ext cx="17583307" cy="2554545"/>
          </a:xfrm>
          <a:prstGeom prst="rect">
            <a:avLst/>
          </a:prstGeom>
        </p:spPr>
        <p:txBody>
          <a:bodyPr wrap="square">
            <a:spAutoFit/>
          </a:bodyPr>
          <a:lstStyle/>
          <a:p>
            <a:r>
              <a:rPr lang="en-US" sz="4000" dirty="0">
                <a:solidFill>
                  <a:srgbClr val="003EA8"/>
                </a:solidFill>
                <a:latin typeface="Times New Roman" panose="02020603050405020304" pitchFamily="18" charset="0"/>
                <a:cs typeface="Times New Roman" panose="02020603050405020304" pitchFamily="18" charset="0"/>
              </a:rPr>
              <a:t>In today’s era of rapid digital transformation, information technology has been continuously advancing, providing numerous powerful tools and platforms to support data collection, management, analysis, and visualization across many fields, especially in security and intelligence.</a:t>
            </a:r>
            <a:endParaRPr lang="vi-VN" sz="4000" dirty="0">
              <a:solidFill>
                <a:srgbClr val="003EA8"/>
              </a:solidFill>
              <a:latin typeface="Times New Roman" panose="02020603050405020304" pitchFamily="18" charset="0"/>
              <a:cs typeface="Times New Roman" panose="02020603050405020304" pitchFamily="18" charset="0"/>
            </a:endParaRPr>
          </a:p>
        </p:txBody>
      </p:sp>
      <p:sp>
        <p:nvSpPr>
          <p:cNvPr id="13" name="Freeform 4">
            <a:extLst>
              <a:ext uri="{FF2B5EF4-FFF2-40B4-BE49-F238E27FC236}">
                <a16:creationId xmlns:a16="http://schemas.microsoft.com/office/drawing/2014/main" id="{CE465A14-C187-4ECC-94A8-FB8BFEBCBB64}"/>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14" name="Group 13">
            <a:extLst>
              <a:ext uri="{FF2B5EF4-FFF2-40B4-BE49-F238E27FC236}">
                <a16:creationId xmlns:a16="http://schemas.microsoft.com/office/drawing/2014/main" id="{43421BAA-ADFF-4703-BC5E-DDCE41579E40}"/>
              </a:ext>
            </a:extLst>
          </p:cNvPr>
          <p:cNvGrpSpPr/>
          <p:nvPr/>
        </p:nvGrpSpPr>
        <p:grpSpPr>
          <a:xfrm>
            <a:off x="6305545" y="-721676"/>
            <a:ext cx="14302426" cy="4616865"/>
            <a:chOff x="-2557312" y="-786017"/>
            <a:chExt cx="14302426" cy="4616865"/>
          </a:xfrm>
        </p:grpSpPr>
        <p:sp>
          <p:nvSpPr>
            <p:cNvPr id="16" name="Rectangle 15">
              <a:extLst>
                <a:ext uri="{FF2B5EF4-FFF2-40B4-BE49-F238E27FC236}">
                  <a16:creationId xmlns:a16="http://schemas.microsoft.com/office/drawing/2014/main" id="{33AE7F06-232D-49DA-936B-770184369C0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852DBE74-EF90-48A7-AE61-EE05B0755BCC}"/>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39BF090-F3B3-4A91-BC7F-36185528BEB7}"/>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19" name="Rectangle 18">
            <a:extLst>
              <a:ext uri="{FF2B5EF4-FFF2-40B4-BE49-F238E27FC236}">
                <a16:creationId xmlns:a16="http://schemas.microsoft.com/office/drawing/2014/main" id="{0CA41A75-8986-40A3-BB2E-CEB77C489F88}"/>
              </a:ext>
            </a:extLst>
          </p:cNvPr>
          <p:cNvSpPr/>
          <p:nvPr/>
        </p:nvSpPr>
        <p:spPr>
          <a:xfrm>
            <a:off x="1456006" y="2280332"/>
            <a:ext cx="14848705" cy="1323439"/>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1.2.1. Modern Technology Status: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90D82127-540B-4248-A713-A5BF8D18CE38}"/>
              </a:ext>
            </a:extLst>
          </p:cNvPr>
          <p:cNvSpPr/>
          <p:nvPr/>
        </p:nvSpPr>
        <p:spPr>
          <a:xfrm>
            <a:off x="249792" y="567503"/>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
        <p:nvSpPr>
          <p:cNvPr id="2" name="Rectangle 1">
            <a:extLst>
              <a:ext uri="{FF2B5EF4-FFF2-40B4-BE49-F238E27FC236}">
                <a16:creationId xmlns:a16="http://schemas.microsoft.com/office/drawing/2014/main" id="{9B3DBE5E-0AE5-40DF-B075-2B82AB6E77D3}"/>
              </a:ext>
            </a:extLst>
          </p:cNvPr>
          <p:cNvSpPr/>
          <p:nvPr/>
        </p:nvSpPr>
        <p:spPr>
          <a:xfrm>
            <a:off x="704693" y="8406251"/>
            <a:ext cx="9276899" cy="707886"/>
          </a:xfrm>
          <a:prstGeom prst="rect">
            <a:avLst/>
          </a:prstGeom>
        </p:spPr>
        <p:txBody>
          <a:bodyPr wrap="none">
            <a:spAutoFit/>
          </a:bodyPr>
          <a:lstStyle/>
          <a:p>
            <a:r>
              <a:rPr lang="en-US" sz="4000" dirty="0">
                <a:solidFill>
                  <a:srgbClr val="003EA8"/>
                </a:solidFill>
                <a:latin typeface="Times New Roman" panose="02020603050405020304" pitchFamily="18" charset="0"/>
                <a:cs typeface="Times New Roman" panose="02020603050405020304" pitchFamily="18" charset="0"/>
              </a:rPr>
              <a:t>Notable technologies and platforms include:</a:t>
            </a:r>
            <a:endParaRPr lang="vi-VN" sz="4000" dirty="0"/>
          </a:p>
        </p:txBody>
      </p:sp>
    </p:spTree>
    <p:extLst>
      <p:ext uri="{BB962C8B-B14F-4D97-AF65-F5344CB8AC3E}">
        <p14:creationId xmlns:p14="http://schemas.microsoft.com/office/powerpoint/2010/main" val="18029664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2324101"/>
            <a:ext cx="17685992" cy="7620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Freeform 4">
            <a:extLst>
              <a:ext uri="{FF2B5EF4-FFF2-40B4-BE49-F238E27FC236}">
                <a16:creationId xmlns:a16="http://schemas.microsoft.com/office/drawing/2014/main" id="{CE465A14-C187-4ECC-94A8-FB8BFEBCBB64}"/>
              </a:ext>
            </a:extLst>
          </p:cNvPr>
          <p:cNvSpPr/>
          <p:nvPr/>
        </p:nvSpPr>
        <p:spPr>
          <a:xfrm>
            <a:off x="228599" y="342900"/>
            <a:ext cx="17685992" cy="1581866"/>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14" name="Group 13">
            <a:extLst>
              <a:ext uri="{FF2B5EF4-FFF2-40B4-BE49-F238E27FC236}">
                <a16:creationId xmlns:a16="http://schemas.microsoft.com/office/drawing/2014/main" id="{43421BAA-ADFF-4703-BC5E-DDCE41579E40}"/>
              </a:ext>
            </a:extLst>
          </p:cNvPr>
          <p:cNvGrpSpPr/>
          <p:nvPr/>
        </p:nvGrpSpPr>
        <p:grpSpPr>
          <a:xfrm>
            <a:off x="6305545" y="-5372100"/>
            <a:ext cx="14302426" cy="4616865"/>
            <a:chOff x="-2557312" y="-786017"/>
            <a:chExt cx="14302426" cy="4616865"/>
          </a:xfrm>
        </p:grpSpPr>
        <p:sp>
          <p:nvSpPr>
            <p:cNvPr id="16" name="Rectangle 15">
              <a:extLst>
                <a:ext uri="{FF2B5EF4-FFF2-40B4-BE49-F238E27FC236}">
                  <a16:creationId xmlns:a16="http://schemas.microsoft.com/office/drawing/2014/main" id="{33AE7F06-232D-49DA-936B-770184369C0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852DBE74-EF90-48A7-AE61-EE05B0755BCC}"/>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39BF090-F3B3-4A91-BC7F-36185528BEB7}"/>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19" name="Rectangle 18">
            <a:extLst>
              <a:ext uri="{FF2B5EF4-FFF2-40B4-BE49-F238E27FC236}">
                <a16:creationId xmlns:a16="http://schemas.microsoft.com/office/drawing/2014/main" id="{0CA41A75-8986-40A3-BB2E-CEB77C489F88}"/>
              </a:ext>
            </a:extLst>
          </p:cNvPr>
          <p:cNvSpPr/>
          <p:nvPr/>
        </p:nvSpPr>
        <p:spPr>
          <a:xfrm>
            <a:off x="1456006" y="190500"/>
            <a:ext cx="14848705" cy="1323439"/>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1.2.1. Modern Technology Status: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90D82127-540B-4248-A713-A5BF8D18CE38}"/>
              </a:ext>
            </a:extLst>
          </p:cNvPr>
          <p:cNvSpPr/>
          <p:nvPr/>
        </p:nvSpPr>
        <p:spPr>
          <a:xfrm>
            <a:off x="249792" y="-4381500"/>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
        <p:nvSpPr>
          <p:cNvPr id="2" name="Rectangle 1">
            <a:extLst>
              <a:ext uri="{FF2B5EF4-FFF2-40B4-BE49-F238E27FC236}">
                <a16:creationId xmlns:a16="http://schemas.microsoft.com/office/drawing/2014/main" id="{9B3DBE5E-0AE5-40DF-B075-2B82AB6E77D3}"/>
              </a:ext>
            </a:extLst>
          </p:cNvPr>
          <p:cNvSpPr/>
          <p:nvPr/>
        </p:nvSpPr>
        <p:spPr>
          <a:xfrm>
            <a:off x="314859" y="2428501"/>
            <a:ext cx="9276899" cy="707886"/>
          </a:xfrm>
          <a:prstGeom prst="rect">
            <a:avLst/>
          </a:prstGeom>
        </p:spPr>
        <p:txBody>
          <a:bodyPr wrap="none">
            <a:spAutoFit/>
          </a:bodyPr>
          <a:lstStyle/>
          <a:p>
            <a:r>
              <a:rPr lang="en-US" sz="4000" dirty="0">
                <a:solidFill>
                  <a:srgbClr val="003EA8"/>
                </a:solidFill>
                <a:latin typeface="Times New Roman" panose="02020603050405020304" pitchFamily="18" charset="0"/>
                <a:cs typeface="Times New Roman" panose="02020603050405020304" pitchFamily="18" charset="0"/>
              </a:rPr>
              <a:t>Notable technologies and platforms include:</a:t>
            </a:r>
            <a:endParaRPr lang="vi-VN" sz="4000" dirty="0"/>
          </a:p>
        </p:txBody>
      </p:sp>
      <p:sp>
        <p:nvSpPr>
          <p:cNvPr id="3" name="Rectangle 2">
            <a:extLst>
              <a:ext uri="{FF2B5EF4-FFF2-40B4-BE49-F238E27FC236}">
                <a16:creationId xmlns:a16="http://schemas.microsoft.com/office/drawing/2014/main" id="{0496378E-9553-409F-A351-758BB2B1BCF3}"/>
              </a:ext>
            </a:extLst>
          </p:cNvPr>
          <p:cNvSpPr/>
          <p:nvPr/>
        </p:nvSpPr>
        <p:spPr>
          <a:xfrm>
            <a:off x="314859" y="3399567"/>
            <a:ext cx="17599732" cy="6001643"/>
          </a:xfrm>
          <a:prstGeom prst="rect">
            <a:avLst/>
          </a:prstGeom>
        </p:spPr>
        <p:txBody>
          <a:bodyPr wrap="square">
            <a:spAutoFit/>
          </a:bodyPr>
          <a:lstStyle/>
          <a:p>
            <a:pPr marL="539750" indent="-83185"/>
            <a:r>
              <a:rPr lang="en-US" sz="2400" b="1" dirty="0">
                <a:solidFill>
                  <a:srgbClr val="003EA8"/>
                </a:solidFill>
                <a:latin typeface="Times New Roman" panose="02020603050405020304" pitchFamily="18" charset="0"/>
                <a:ea typeface="SimSun" panose="02010600030101010101" pitchFamily="2" charset="-122"/>
              </a:rPr>
              <a:t>Desktop application development platforms</a:t>
            </a:r>
            <a:r>
              <a:rPr lang="vi-VN" sz="2400" b="1" dirty="0">
                <a:solidFill>
                  <a:srgbClr val="003EA8"/>
                </a:solidFill>
                <a:latin typeface="Times New Roman" panose="02020603050405020304" pitchFamily="18" charset="0"/>
                <a:ea typeface="SimSun" panose="02010600030101010101" pitchFamily="2" charset="-122"/>
              </a:rPr>
              <a:t>:</a:t>
            </a:r>
            <a:endParaRPr lang="en-US" sz="2400" dirty="0">
              <a:solidFill>
                <a:srgbClr val="003EA8"/>
              </a:solidFill>
              <a:latin typeface="Times New Roman" panose="02020603050405020304" pitchFamily="18" charset="0"/>
              <a:ea typeface="SimSun" panose="02010600030101010101" pitchFamily="2" charset="-122"/>
            </a:endParaRPr>
          </a:p>
          <a:p>
            <a:pPr marL="539750" indent="-83185"/>
            <a:r>
              <a:rPr lang="en-US" sz="2400" b="1" dirty="0">
                <a:solidFill>
                  <a:srgbClr val="003EA8"/>
                </a:solidFill>
                <a:latin typeface="Times New Roman" panose="02020603050405020304" pitchFamily="18" charset="0"/>
                <a:ea typeface="SimSun" panose="02010600030101010101" pitchFamily="2" charset="-122"/>
              </a:rPr>
              <a:t>  Java,</a:t>
            </a:r>
            <a:r>
              <a:rPr lang="en-US" sz="2400" dirty="0">
                <a:solidFill>
                  <a:srgbClr val="003EA8"/>
                </a:solidFill>
                <a:latin typeface="Times New Roman" panose="02020603050405020304" pitchFamily="18" charset="0"/>
                <a:ea typeface="SimSun" panose="02010600030101010101" pitchFamily="2" charset="-122"/>
              </a:rPr>
              <a:t> especially with the </a:t>
            </a:r>
            <a:r>
              <a:rPr lang="en-US" sz="2400" b="1" dirty="0">
                <a:solidFill>
                  <a:srgbClr val="003EA8"/>
                </a:solidFill>
                <a:latin typeface="Times New Roman" panose="02020603050405020304" pitchFamily="18" charset="0"/>
                <a:ea typeface="SimSun" panose="02010600030101010101" pitchFamily="2" charset="-122"/>
              </a:rPr>
              <a:t>Java Swing library</a:t>
            </a:r>
            <a:r>
              <a:rPr lang="en-US" sz="2400" dirty="0">
                <a:solidFill>
                  <a:srgbClr val="003EA8"/>
                </a:solidFill>
                <a:latin typeface="Times New Roman" panose="02020603050405020304" pitchFamily="18" charset="0"/>
                <a:ea typeface="SimSun" panose="02010600030101010101" pitchFamily="2" charset="-122"/>
              </a:rPr>
              <a:t>, remains a popular and </a:t>
            </a:r>
            <a:r>
              <a:rPr lang="vi-VN" sz="2400" dirty="0">
                <a:solidFill>
                  <a:srgbClr val="003EA8"/>
                </a:solidFill>
                <a:latin typeface="Times New Roman" panose="02020603050405020304" pitchFamily="18" charset="0"/>
                <a:ea typeface="SimSun" panose="02010600030101010101" pitchFamily="2" charset="-122"/>
              </a:rPr>
              <a:t>	</a:t>
            </a:r>
            <a:r>
              <a:rPr lang="en-US" sz="2400" dirty="0">
                <a:solidFill>
                  <a:srgbClr val="003EA8"/>
                </a:solidFill>
                <a:latin typeface="Times New Roman" panose="02020603050405020304" pitchFamily="18" charset="0"/>
                <a:ea typeface="SimSun" panose="02010600030101010101" pitchFamily="2" charset="-122"/>
              </a:rPr>
              <a:t>stable tool for building desktop applications due to its strong data processing capabilities, user-friendly interfaces, and ease of integration with external libraries. Other platforms like .</a:t>
            </a:r>
            <a:r>
              <a:rPr lang="en-US" sz="2400" b="1" dirty="0">
                <a:solidFill>
                  <a:srgbClr val="003EA8"/>
                </a:solidFill>
                <a:latin typeface="Times New Roman" panose="02020603050405020304" pitchFamily="18" charset="0"/>
                <a:ea typeface="SimSun" panose="02010600030101010101" pitchFamily="2" charset="-122"/>
              </a:rPr>
              <a:t>NET (C#) and Python (</a:t>
            </a:r>
            <a:r>
              <a:rPr lang="en-US" sz="2400" b="1" dirty="0" err="1">
                <a:solidFill>
                  <a:srgbClr val="003EA8"/>
                </a:solidFill>
                <a:latin typeface="Times New Roman" panose="02020603050405020304" pitchFamily="18" charset="0"/>
                <a:ea typeface="SimSun" panose="02010600030101010101" pitchFamily="2" charset="-122"/>
              </a:rPr>
              <a:t>Tkinter</a:t>
            </a:r>
            <a:r>
              <a:rPr lang="en-US" sz="2400" b="1" dirty="0">
                <a:solidFill>
                  <a:srgbClr val="003EA8"/>
                </a:solidFill>
                <a:latin typeface="Times New Roman" panose="02020603050405020304" pitchFamily="18" charset="0"/>
                <a:ea typeface="SimSun" panose="02010600030101010101" pitchFamily="2" charset="-122"/>
              </a:rPr>
              <a:t>, </a:t>
            </a:r>
            <a:r>
              <a:rPr lang="en-US" sz="2400" b="1" dirty="0" err="1">
                <a:solidFill>
                  <a:srgbClr val="003EA8"/>
                </a:solidFill>
                <a:latin typeface="Times New Roman" panose="02020603050405020304" pitchFamily="18" charset="0"/>
                <a:ea typeface="SimSun" panose="02010600030101010101" pitchFamily="2" charset="-122"/>
              </a:rPr>
              <a:t>PyQt</a:t>
            </a:r>
            <a:r>
              <a:rPr lang="en-US" sz="2400" b="1" dirty="0">
                <a:solidFill>
                  <a:srgbClr val="003EA8"/>
                </a:solidFill>
                <a:latin typeface="Times New Roman" panose="02020603050405020304" pitchFamily="18" charset="0"/>
                <a:ea typeface="SimSun" panose="02010600030101010101" pitchFamily="2" charset="-122"/>
              </a:rPr>
              <a:t>)</a:t>
            </a:r>
            <a:r>
              <a:rPr lang="en-US" sz="2400" dirty="0">
                <a:solidFill>
                  <a:srgbClr val="003EA8"/>
                </a:solidFill>
                <a:latin typeface="Times New Roman" panose="02020603050405020304" pitchFamily="18" charset="0"/>
                <a:ea typeface="SimSun" panose="02010600030101010101" pitchFamily="2" charset="-122"/>
              </a:rPr>
              <a:t> are also widely used in developing data management software.</a:t>
            </a:r>
            <a:r>
              <a:rPr lang="en-US" sz="2400" b="1" dirty="0">
                <a:solidFill>
                  <a:srgbClr val="003EA8"/>
                </a:solidFill>
                <a:latin typeface="Times New Roman" panose="02020603050405020304" pitchFamily="18" charset="0"/>
                <a:ea typeface="SimSun" panose="02010600030101010101" pitchFamily="2" charset="-122"/>
              </a:rPr>
              <a:t>  </a:t>
            </a:r>
          </a:p>
          <a:p>
            <a:pPr marL="539750" indent="-83185"/>
            <a:r>
              <a:rPr lang="en-US" sz="2400" b="1" dirty="0">
                <a:solidFill>
                  <a:srgbClr val="003EA8"/>
                </a:solidFill>
                <a:latin typeface="Times New Roman" panose="02020603050405020304" pitchFamily="18" charset="0"/>
                <a:ea typeface="SimSun" panose="02010600030101010101" pitchFamily="2" charset="-122"/>
              </a:rPr>
              <a:t>  </a:t>
            </a:r>
          </a:p>
          <a:p>
            <a:pPr marL="539750" indent="-83185"/>
            <a:r>
              <a:rPr lang="en-US" sz="2400" b="1" dirty="0">
                <a:solidFill>
                  <a:srgbClr val="003EA8"/>
                </a:solidFill>
                <a:latin typeface="Times New Roman" panose="02020603050405020304" pitchFamily="18" charset="0"/>
                <a:ea typeface="SimSun" panose="02010600030101010101" pitchFamily="2" charset="-122"/>
              </a:rPr>
              <a:t>Database management systems:</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MySQL, PostgreSQL, and SQL Server</a:t>
            </a:r>
            <a:r>
              <a:rPr lang="en-US" sz="2400" dirty="0">
                <a:solidFill>
                  <a:srgbClr val="003EA8"/>
                </a:solidFill>
                <a:latin typeface="Times New Roman" panose="02020603050405020304" pitchFamily="18" charset="0"/>
                <a:ea typeface="SimSun" panose="02010600030101010101" pitchFamily="2" charset="-122"/>
              </a:rPr>
              <a:t> continue to be popular choices for data storage. Additionally, NoSQL databases such as </a:t>
            </a:r>
            <a:r>
              <a:rPr lang="en-US" sz="2400" b="1" dirty="0">
                <a:solidFill>
                  <a:srgbClr val="003EA8"/>
                </a:solidFill>
                <a:latin typeface="Times New Roman" panose="02020603050405020304" pitchFamily="18" charset="0"/>
                <a:ea typeface="SimSun" panose="02010600030101010101" pitchFamily="2" charset="-122"/>
              </a:rPr>
              <a:t>MongoDB</a:t>
            </a:r>
            <a:r>
              <a:rPr lang="en-US" sz="2400" dirty="0">
                <a:solidFill>
                  <a:srgbClr val="003EA8"/>
                </a:solidFill>
                <a:latin typeface="Times New Roman" panose="02020603050405020304" pitchFamily="18" charset="0"/>
                <a:ea typeface="SimSun" panose="02010600030101010101" pitchFamily="2" charset="-122"/>
              </a:rPr>
              <a:t> are gradually being adopted for systems requiring flexible and unstructured data processing.</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Data visualization libraries:</a:t>
            </a:r>
            <a:br>
              <a:rPr lang="en-US" sz="2400" dirty="0">
                <a:solidFill>
                  <a:srgbClr val="003EA8"/>
                </a:solidFill>
                <a:latin typeface="Times New Roman" panose="02020603050405020304" pitchFamily="18" charset="0"/>
                <a:ea typeface="SimSun" panose="02010600030101010101" pitchFamily="2" charset="-122"/>
              </a:rPr>
            </a:br>
            <a:r>
              <a:rPr lang="en-US" sz="2400" dirty="0">
                <a:solidFill>
                  <a:srgbClr val="003EA8"/>
                </a:solidFill>
                <a:latin typeface="Times New Roman" panose="02020603050405020304" pitchFamily="18" charset="0"/>
                <a:ea typeface="SimSun" panose="02010600030101010101" pitchFamily="2" charset="-122"/>
              </a:rPr>
              <a:t>Besides </a:t>
            </a:r>
            <a:r>
              <a:rPr lang="en-US" sz="2400" b="1" dirty="0" err="1">
                <a:solidFill>
                  <a:srgbClr val="003EA8"/>
                </a:solidFill>
                <a:latin typeface="Times New Roman" panose="02020603050405020304" pitchFamily="18" charset="0"/>
                <a:ea typeface="SimSun" panose="02010600030101010101" pitchFamily="2" charset="-122"/>
              </a:rPr>
              <a:t>JFreeChart</a:t>
            </a:r>
            <a:r>
              <a:rPr lang="en-US" sz="2400" dirty="0">
                <a:solidFill>
                  <a:srgbClr val="003EA8"/>
                </a:solidFill>
                <a:latin typeface="Times New Roman" panose="02020603050405020304" pitchFamily="18" charset="0"/>
                <a:ea typeface="SimSun" panose="02010600030101010101" pitchFamily="2" charset="-122"/>
              </a:rPr>
              <a:t> for Java, libraries like</a:t>
            </a:r>
            <a:r>
              <a:rPr lang="en-US" sz="2400" b="1" dirty="0">
                <a:solidFill>
                  <a:srgbClr val="003EA8"/>
                </a:solidFill>
                <a:latin typeface="Times New Roman" panose="02020603050405020304" pitchFamily="18" charset="0"/>
                <a:ea typeface="SimSun" panose="02010600030101010101" pitchFamily="2" charset="-122"/>
              </a:rPr>
              <a:t> Matplotlib, Seaborn (Python), D3.js (JavaScript)</a:t>
            </a:r>
            <a:r>
              <a:rPr lang="en-US" sz="2400" dirty="0">
                <a:solidFill>
                  <a:srgbClr val="003EA8"/>
                </a:solidFill>
                <a:latin typeface="Times New Roman" panose="02020603050405020304" pitchFamily="18" charset="0"/>
                <a:ea typeface="SimSun" panose="02010600030101010101" pitchFamily="2" charset="-122"/>
              </a:rPr>
              <a:t>, and advanced data analytics/BI platforms like </a:t>
            </a:r>
            <a:r>
              <a:rPr lang="en-US" sz="2400" b="1" dirty="0">
                <a:solidFill>
                  <a:srgbClr val="003EA8"/>
                </a:solidFill>
                <a:latin typeface="Times New Roman" panose="02020603050405020304" pitchFamily="18" charset="0"/>
                <a:ea typeface="SimSun" panose="02010600030101010101" pitchFamily="2" charset="-122"/>
              </a:rPr>
              <a:t>Power BI</a:t>
            </a:r>
            <a:r>
              <a:rPr lang="en-US" sz="2400" dirty="0">
                <a:solidFill>
                  <a:srgbClr val="003EA8"/>
                </a:solidFill>
                <a:latin typeface="Times New Roman" panose="02020603050405020304" pitchFamily="18" charset="0"/>
                <a:ea typeface="SimSun" panose="02010600030101010101" pitchFamily="2" charset="-122"/>
              </a:rPr>
              <a:t> and </a:t>
            </a:r>
            <a:r>
              <a:rPr lang="en-US" sz="2400" b="1" dirty="0">
                <a:solidFill>
                  <a:srgbClr val="003EA8"/>
                </a:solidFill>
                <a:latin typeface="Times New Roman" panose="02020603050405020304" pitchFamily="18" charset="0"/>
                <a:ea typeface="SimSun" panose="02010600030101010101" pitchFamily="2" charset="-122"/>
              </a:rPr>
              <a:t>Tableau</a:t>
            </a:r>
            <a:r>
              <a:rPr lang="en-US" sz="2400" dirty="0">
                <a:solidFill>
                  <a:srgbClr val="003EA8"/>
                </a:solidFill>
                <a:latin typeface="Times New Roman" panose="02020603050405020304" pitchFamily="18" charset="0"/>
                <a:ea typeface="SimSun" panose="02010600030101010101" pitchFamily="2" charset="-122"/>
              </a:rPr>
              <a:t> are widely used for data visualization and analysis. However, most of these tools serve general analysis purposes and are less often implemented in specialized intelligence applications.</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Development and project management tools:</a:t>
            </a:r>
            <a:br>
              <a:rPr lang="en-US" sz="2400" dirty="0">
                <a:solidFill>
                  <a:srgbClr val="003EA8"/>
                </a:solidFill>
                <a:latin typeface="Times New Roman" panose="02020603050405020304" pitchFamily="18" charset="0"/>
                <a:ea typeface="SimSun" panose="02010600030101010101" pitchFamily="2" charset="-122"/>
              </a:rPr>
            </a:br>
            <a:r>
              <a:rPr lang="en-US" sz="2400" dirty="0">
                <a:solidFill>
                  <a:srgbClr val="003EA8"/>
                </a:solidFill>
                <a:latin typeface="Times New Roman" panose="02020603050405020304" pitchFamily="18" charset="0"/>
                <a:ea typeface="SimSun" panose="02010600030101010101" pitchFamily="2" charset="-122"/>
              </a:rPr>
              <a:t>Modern IDEs such as </a:t>
            </a:r>
            <a:r>
              <a:rPr lang="en-US" sz="2400" b="1" dirty="0">
                <a:solidFill>
                  <a:srgbClr val="003EA8"/>
                </a:solidFill>
                <a:latin typeface="Times New Roman" panose="02020603050405020304" pitchFamily="18" charset="0"/>
                <a:ea typeface="SimSun" panose="02010600030101010101" pitchFamily="2" charset="-122"/>
              </a:rPr>
              <a:t>NetBeans, IntelliJ IDEA, and Eclipse</a:t>
            </a:r>
            <a:r>
              <a:rPr lang="en-US" sz="2400" dirty="0">
                <a:solidFill>
                  <a:srgbClr val="003EA8"/>
                </a:solidFill>
                <a:latin typeface="Times New Roman" panose="02020603050405020304" pitchFamily="18" charset="0"/>
                <a:ea typeface="SimSun" panose="02010600030101010101" pitchFamily="2" charset="-122"/>
              </a:rPr>
              <a:t> provide excellent support for Java Swing development. Database management tools like </a:t>
            </a:r>
            <a:r>
              <a:rPr lang="en-US" sz="2400" b="1" dirty="0">
                <a:solidFill>
                  <a:srgbClr val="003EA8"/>
                </a:solidFill>
                <a:latin typeface="Times New Roman" panose="02020603050405020304" pitchFamily="18" charset="0"/>
                <a:ea typeface="SimSun" panose="02010600030101010101" pitchFamily="2" charset="-122"/>
              </a:rPr>
              <a:t>phpMyAdmin</a:t>
            </a:r>
            <a:r>
              <a:rPr lang="en-US" sz="2400" dirty="0">
                <a:solidFill>
                  <a:srgbClr val="003EA8"/>
                </a:solidFill>
                <a:latin typeface="Times New Roman" panose="02020603050405020304" pitchFamily="18" charset="0"/>
                <a:ea typeface="SimSun" panose="02010600030101010101" pitchFamily="2" charset="-122"/>
              </a:rPr>
              <a:t> (within </a:t>
            </a:r>
            <a:r>
              <a:rPr lang="en-US" sz="2400" b="1" dirty="0">
                <a:solidFill>
                  <a:srgbClr val="003EA8"/>
                </a:solidFill>
                <a:latin typeface="Times New Roman" panose="02020603050405020304" pitchFamily="18" charset="0"/>
                <a:ea typeface="SimSun" panose="02010600030101010101" pitchFamily="2" charset="-122"/>
              </a:rPr>
              <a:t>XAMPP</a:t>
            </a:r>
            <a:r>
              <a:rPr lang="en-US" sz="2400" dirty="0">
                <a:solidFill>
                  <a:srgbClr val="003EA8"/>
                </a:solidFill>
                <a:latin typeface="Times New Roman" panose="02020603050405020304" pitchFamily="18" charset="0"/>
                <a:ea typeface="SimSun" panose="02010600030101010101" pitchFamily="2" charset="-122"/>
              </a:rPr>
              <a:t>) and </a:t>
            </a:r>
            <a:r>
              <a:rPr lang="en-US" sz="2400" b="1" dirty="0">
                <a:solidFill>
                  <a:srgbClr val="003EA8"/>
                </a:solidFill>
                <a:latin typeface="Times New Roman" panose="02020603050405020304" pitchFamily="18" charset="0"/>
                <a:ea typeface="SimSun" panose="02010600030101010101" pitchFamily="2" charset="-122"/>
              </a:rPr>
              <a:t>MySQL Workbench</a:t>
            </a:r>
            <a:r>
              <a:rPr lang="en-US" sz="2400" dirty="0">
                <a:solidFill>
                  <a:srgbClr val="003EA8"/>
                </a:solidFill>
                <a:latin typeface="Times New Roman" panose="02020603050405020304" pitchFamily="18" charset="0"/>
                <a:ea typeface="SimSun" panose="02010600030101010101" pitchFamily="2" charset="-122"/>
              </a:rPr>
              <a:t> help design and test databases visually. Source code management with </a:t>
            </a:r>
            <a:r>
              <a:rPr lang="en-US" sz="2400" b="1" dirty="0">
                <a:solidFill>
                  <a:srgbClr val="003EA8"/>
                </a:solidFill>
                <a:latin typeface="Times New Roman" panose="02020603050405020304" pitchFamily="18" charset="0"/>
                <a:ea typeface="SimSun" panose="02010600030101010101" pitchFamily="2" charset="-122"/>
              </a:rPr>
              <a:t>Git</a:t>
            </a:r>
            <a:r>
              <a:rPr lang="en-US" sz="2400" dirty="0">
                <a:solidFill>
                  <a:srgbClr val="003EA8"/>
                </a:solidFill>
                <a:latin typeface="Times New Roman" panose="02020603050405020304" pitchFamily="18" charset="0"/>
                <a:ea typeface="SimSun" panose="02010600030101010101" pitchFamily="2" charset="-122"/>
              </a:rPr>
              <a:t> and project building with </a:t>
            </a:r>
            <a:r>
              <a:rPr lang="en-US" sz="2400" b="1" dirty="0">
                <a:solidFill>
                  <a:srgbClr val="003EA8"/>
                </a:solidFill>
                <a:latin typeface="Times New Roman" panose="02020603050405020304" pitchFamily="18" charset="0"/>
                <a:ea typeface="SimSun" panose="02010600030101010101" pitchFamily="2" charset="-122"/>
              </a:rPr>
              <a:t>Maven</a:t>
            </a:r>
            <a:r>
              <a:rPr lang="en-US" sz="2400" dirty="0">
                <a:solidFill>
                  <a:srgbClr val="003EA8"/>
                </a:solidFill>
                <a:latin typeface="Times New Roman" panose="02020603050405020304" pitchFamily="18" charset="0"/>
                <a:ea typeface="SimSun" panose="02010600030101010101" pitchFamily="2" charset="-122"/>
              </a:rPr>
              <a:t> have become popular standards.</a:t>
            </a:r>
            <a:endParaRPr lang="vi-VN" sz="2400" dirty="0">
              <a:solidFill>
                <a:srgbClr val="003EA8"/>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953933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5" name="Rectangle 14">
            <a:extLst>
              <a:ext uri="{FF2B5EF4-FFF2-40B4-BE49-F238E27FC236}">
                <a16:creationId xmlns:a16="http://schemas.microsoft.com/office/drawing/2014/main" id="{F3C29709-0334-4BC2-BB7C-47A16FC006BC}"/>
              </a:ext>
            </a:extLst>
          </p:cNvPr>
          <p:cNvSpPr/>
          <p:nvPr/>
        </p:nvSpPr>
        <p:spPr>
          <a:xfrm>
            <a:off x="408605" y="5409524"/>
            <a:ext cx="17583307" cy="3785652"/>
          </a:xfrm>
          <a:prstGeom prst="rect">
            <a:avLst/>
          </a:prstGeom>
        </p:spPr>
        <p:txBody>
          <a:bodyPr wrap="square">
            <a:spAutoFit/>
          </a:bodyPr>
          <a:lstStyle/>
          <a:p>
            <a:r>
              <a:rPr lang="en-US" sz="4000" b="1" dirty="0">
                <a:solidFill>
                  <a:srgbClr val="003EA8"/>
                </a:solidFill>
                <a:latin typeface="Times New Roman" panose="02020603050405020304" pitchFamily="18" charset="0"/>
                <a:cs typeface="Times New Roman" panose="02020603050405020304" pitchFamily="18" charset="0"/>
              </a:rPr>
              <a:t> Assessment:</a:t>
            </a:r>
            <a:br>
              <a:rPr lang="en-US" sz="4000" dirty="0">
                <a:solidFill>
                  <a:srgbClr val="003EA8"/>
                </a:solidFill>
                <a:latin typeface="Times New Roman" panose="02020603050405020304" pitchFamily="18" charset="0"/>
                <a:cs typeface="Times New Roman" panose="02020603050405020304" pitchFamily="18" charset="0"/>
              </a:rPr>
            </a:br>
            <a:r>
              <a:rPr lang="en-US" sz="4000" dirty="0">
                <a:solidFill>
                  <a:srgbClr val="003EA8"/>
                </a:solidFill>
                <a:latin typeface="Times New Roman" panose="02020603050405020304" pitchFamily="18" charset="0"/>
                <a:cs typeface="Times New Roman" panose="02020603050405020304" pitchFamily="18" charset="0"/>
              </a:rPr>
              <a:t>With the rapid advancement of modern technologies, developing specialized intelligence data management and analysis software like </a:t>
            </a:r>
            <a:r>
              <a:rPr lang="en-US" sz="4000" b="1" dirty="0">
                <a:solidFill>
                  <a:srgbClr val="003EA8"/>
                </a:solidFill>
                <a:latin typeface="Times New Roman" panose="02020603050405020304" pitchFamily="18" charset="0"/>
                <a:cs typeface="Times New Roman" panose="02020603050405020304" pitchFamily="18" charset="0"/>
              </a:rPr>
              <a:t>SpyAgency2024</a:t>
            </a:r>
            <a:r>
              <a:rPr lang="en-US" sz="4000" dirty="0">
                <a:solidFill>
                  <a:srgbClr val="003EA8"/>
                </a:solidFill>
                <a:latin typeface="Times New Roman" panose="02020603050405020304" pitchFamily="18" charset="0"/>
                <a:cs typeface="Times New Roman" panose="02020603050405020304" pitchFamily="18" charset="0"/>
              </a:rPr>
              <a:t> is entirely feasible. The challenge lies in selecting the right technologies and integrating components optimally to fully meet business requirements and ensure easy future expansion.</a:t>
            </a:r>
            <a:endParaRPr lang="vi-VN" sz="4000" dirty="0">
              <a:solidFill>
                <a:srgbClr val="003EA8"/>
              </a:solidFill>
              <a:latin typeface="Times New Roman" panose="02020603050405020304" pitchFamily="18" charset="0"/>
              <a:cs typeface="Times New Roman" panose="02020603050405020304" pitchFamily="18" charset="0"/>
            </a:endParaRPr>
          </a:p>
        </p:txBody>
      </p:sp>
      <p:sp>
        <p:nvSpPr>
          <p:cNvPr id="13" name="Freeform 4">
            <a:extLst>
              <a:ext uri="{FF2B5EF4-FFF2-40B4-BE49-F238E27FC236}">
                <a16:creationId xmlns:a16="http://schemas.microsoft.com/office/drawing/2014/main" id="{CE465A14-C187-4ECC-94A8-FB8BFEBCBB64}"/>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14" name="Group 13">
            <a:extLst>
              <a:ext uri="{FF2B5EF4-FFF2-40B4-BE49-F238E27FC236}">
                <a16:creationId xmlns:a16="http://schemas.microsoft.com/office/drawing/2014/main" id="{43421BAA-ADFF-4703-BC5E-DDCE41579E40}"/>
              </a:ext>
            </a:extLst>
          </p:cNvPr>
          <p:cNvGrpSpPr/>
          <p:nvPr/>
        </p:nvGrpSpPr>
        <p:grpSpPr>
          <a:xfrm>
            <a:off x="6305545" y="-721676"/>
            <a:ext cx="14302426" cy="4616865"/>
            <a:chOff x="-2557312" y="-786017"/>
            <a:chExt cx="14302426" cy="4616865"/>
          </a:xfrm>
        </p:grpSpPr>
        <p:sp>
          <p:nvSpPr>
            <p:cNvPr id="16" name="Rectangle 15">
              <a:extLst>
                <a:ext uri="{FF2B5EF4-FFF2-40B4-BE49-F238E27FC236}">
                  <a16:creationId xmlns:a16="http://schemas.microsoft.com/office/drawing/2014/main" id="{33AE7F06-232D-49DA-936B-770184369C0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852DBE74-EF90-48A7-AE61-EE05B0755BCC}"/>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39BF090-F3B3-4A91-BC7F-36185528BEB7}"/>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19" name="Rectangle 18">
            <a:extLst>
              <a:ext uri="{FF2B5EF4-FFF2-40B4-BE49-F238E27FC236}">
                <a16:creationId xmlns:a16="http://schemas.microsoft.com/office/drawing/2014/main" id="{0CA41A75-8986-40A3-BB2E-CEB77C489F88}"/>
              </a:ext>
            </a:extLst>
          </p:cNvPr>
          <p:cNvSpPr/>
          <p:nvPr/>
        </p:nvSpPr>
        <p:spPr>
          <a:xfrm>
            <a:off x="1456006" y="2280332"/>
            <a:ext cx="14848705" cy="1323439"/>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1.2.1. Modern Technology Status: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90D82127-540B-4248-A713-A5BF8D18CE38}"/>
              </a:ext>
            </a:extLst>
          </p:cNvPr>
          <p:cNvSpPr/>
          <p:nvPr/>
        </p:nvSpPr>
        <p:spPr>
          <a:xfrm>
            <a:off x="249792" y="567503"/>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8006845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5" name="Rectangle 14">
            <a:extLst>
              <a:ext uri="{FF2B5EF4-FFF2-40B4-BE49-F238E27FC236}">
                <a16:creationId xmlns:a16="http://schemas.microsoft.com/office/drawing/2014/main" id="{F3C29709-0334-4BC2-BB7C-47A16FC006BC}"/>
              </a:ext>
            </a:extLst>
          </p:cNvPr>
          <p:cNvSpPr/>
          <p:nvPr/>
        </p:nvSpPr>
        <p:spPr>
          <a:xfrm>
            <a:off x="408605" y="5409524"/>
            <a:ext cx="17583307" cy="2123658"/>
          </a:xfrm>
          <a:prstGeom prst="rect">
            <a:avLst/>
          </a:prstGeom>
        </p:spPr>
        <p:txBody>
          <a:bodyPr wrap="square">
            <a:spAutoFit/>
          </a:bodyPr>
          <a:lstStyle/>
          <a:p>
            <a:r>
              <a:rPr lang="en-US" sz="4400" dirty="0">
                <a:solidFill>
                  <a:srgbClr val="003EA8"/>
                </a:solidFill>
                <a:latin typeface="Times New Roman" panose="02020603050405020304" pitchFamily="18" charset="0"/>
                <a:cs typeface="Times New Roman" panose="02020603050405020304" pitchFamily="18" charset="0"/>
              </a:rPr>
              <a:t>Currently, several systems and applications have been developed to support the management and analysis of intelligence data or similar organizational personnel data.</a:t>
            </a:r>
            <a:endParaRPr lang="vi-VN" sz="4400" dirty="0">
              <a:solidFill>
                <a:srgbClr val="003EA8"/>
              </a:solidFill>
              <a:latin typeface="Times New Roman" panose="02020603050405020304" pitchFamily="18" charset="0"/>
              <a:cs typeface="Times New Roman" panose="02020603050405020304" pitchFamily="18" charset="0"/>
            </a:endParaRPr>
          </a:p>
        </p:txBody>
      </p:sp>
      <p:sp>
        <p:nvSpPr>
          <p:cNvPr id="13" name="Freeform 4">
            <a:extLst>
              <a:ext uri="{FF2B5EF4-FFF2-40B4-BE49-F238E27FC236}">
                <a16:creationId xmlns:a16="http://schemas.microsoft.com/office/drawing/2014/main" id="{CE465A14-C187-4ECC-94A8-FB8BFEBCBB64}"/>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14" name="Group 13">
            <a:extLst>
              <a:ext uri="{FF2B5EF4-FFF2-40B4-BE49-F238E27FC236}">
                <a16:creationId xmlns:a16="http://schemas.microsoft.com/office/drawing/2014/main" id="{43421BAA-ADFF-4703-BC5E-DDCE41579E40}"/>
              </a:ext>
            </a:extLst>
          </p:cNvPr>
          <p:cNvGrpSpPr/>
          <p:nvPr/>
        </p:nvGrpSpPr>
        <p:grpSpPr>
          <a:xfrm>
            <a:off x="6305545" y="-721676"/>
            <a:ext cx="14302426" cy="4616865"/>
            <a:chOff x="-2557312" y="-786017"/>
            <a:chExt cx="14302426" cy="4616865"/>
          </a:xfrm>
        </p:grpSpPr>
        <p:sp>
          <p:nvSpPr>
            <p:cNvPr id="16" name="Rectangle 15">
              <a:extLst>
                <a:ext uri="{FF2B5EF4-FFF2-40B4-BE49-F238E27FC236}">
                  <a16:creationId xmlns:a16="http://schemas.microsoft.com/office/drawing/2014/main" id="{33AE7F06-232D-49DA-936B-770184369C0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852DBE74-EF90-48A7-AE61-EE05B0755BCC}"/>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39BF090-F3B3-4A91-BC7F-36185528BEB7}"/>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19" name="Rectangle 18">
            <a:extLst>
              <a:ext uri="{FF2B5EF4-FFF2-40B4-BE49-F238E27FC236}">
                <a16:creationId xmlns:a16="http://schemas.microsoft.com/office/drawing/2014/main" id="{0CA41A75-8986-40A3-BB2E-CEB77C489F88}"/>
              </a:ext>
            </a:extLst>
          </p:cNvPr>
          <p:cNvSpPr/>
          <p:nvPr/>
        </p:nvSpPr>
        <p:spPr>
          <a:xfrm>
            <a:off x="271881" y="1876000"/>
            <a:ext cx="15720886" cy="1938992"/>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1.2.2. Analysis od Similar Management and Data Analysis</a:t>
            </a:r>
            <a:b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err="1">
                <a:solidFill>
                  <a:schemeClr val="tx2">
                    <a:lumMod val="60000"/>
                    <a:lumOff val="40000"/>
                  </a:schemeClr>
                </a:solidFill>
                <a:latin typeface="Times New Roman" panose="02020603050405020304" pitchFamily="18" charset="0"/>
                <a:cs typeface="Times New Roman" panose="02020603050405020304" pitchFamily="18" charset="0"/>
              </a:rPr>
              <a:t>Applicarions</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 and Solutions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90D82127-540B-4248-A713-A5BF8D18CE38}"/>
              </a:ext>
            </a:extLst>
          </p:cNvPr>
          <p:cNvSpPr/>
          <p:nvPr/>
        </p:nvSpPr>
        <p:spPr>
          <a:xfrm>
            <a:off x="157260" y="567503"/>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
        <p:nvSpPr>
          <p:cNvPr id="2" name="Rectangle 1">
            <a:extLst>
              <a:ext uri="{FF2B5EF4-FFF2-40B4-BE49-F238E27FC236}">
                <a16:creationId xmlns:a16="http://schemas.microsoft.com/office/drawing/2014/main" id="{52C7E1E0-46EA-4A32-B0D0-15214C324B4B}"/>
              </a:ext>
            </a:extLst>
          </p:cNvPr>
          <p:cNvSpPr/>
          <p:nvPr/>
        </p:nvSpPr>
        <p:spPr>
          <a:xfrm>
            <a:off x="436314" y="7969199"/>
            <a:ext cx="8954567" cy="769441"/>
          </a:xfrm>
          <a:prstGeom prst="rect">
            <a:avLst/>
          </a:prstGeom>
        </p:spPr>
        <p:txBody>
          <a:bodyPr wrap="none">
            <a:spAutoFit/>
          </a:bodyPr>
          <a:lstStyle/>
          <a:p>
            <a:r>
              <a:rPr lang="en-US" sz="4400" dirty="0">
                <a:solidFill>
                  <a:srgbClr val="003EA8"/>
                </a:solidFill>
                <a:latin typeface="Times New Roman" panose="02020603050405020304" pitchFamily="18" charset="0"/>
                <a:cs typeface="Times New Roman" panose="02020603050405020304" pitchFamily="18" charset="0"/>
              </a:rPr>
              <a:t>However, certain limitations still exist:</a:t>
            </a:r>
            <a:endParaRPr lang="vi-VN" sz="4400" dirty="0"/>
          </a:p>
        </p:txBody>
      </p:sp>
    </p:spTree>
    <p:extLst>
      <p:ext uri="{BB962C8B-B14F-4D97-AF65-F5344CB8AC3E}">
        <p14:creationId xmlns:p14="http://schemas.microsoft.com/office/powerpoint/2010/main" val="875338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2324101"/>
            <a:ext cx="17685992" cy="7620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3" name="Rectangle 2">
            <a:extLst>
              <a:ext uri="{FF2B5EF4-FFF2-40B4-BE49-F238E27FC236}">
                <a16:creationId xmlns:a16="http://schemas.microsoft.com/office/drawing/2014/main" id="{0496378E-9553-409F-A351-758BB2B1BCF3}"/>
              </a:ext>
            </a:extLst>
          </p:cNvPr>
          <p:cNvSpPr/>
          <p:nvPr/>
        </p:nvSpPr>
        <p:spPr>
          <a:xfrm>
            <a:off x="314859" y="3399567"/>
            <a:ext cx="17599732" cy="6001643"/>
          </a:xfrm>
          <a:prstGeom prst="rect">
            <a:avLst/>
          </a:prstGeom>
        </p:spPr>
        <p:txBody>
          <a:bodyPr wrap="square">
            <a:spAutoFit/>
          </a:bodyPr>
          <a:lstStyle/>
          <a:p>
            <a:r>
              <a:rPr lang="en-US" sz="2400" b="1" dirty="0">
                <a:solidFill>
                  <a:srgbClr val="003EA8"/>
                </a:solidFill>
                <a:latin typeface="Times New Roman" panose="02020603050405020304" pitchFamily="18" charset="0"/>
                <a:cs typeface="Times New Roman" panose="02020603050405020304" pitchFamily="18" charset="0"/>
              </a:rPr>
              <a:t> General personnel or organizational management software:</a:t>
            </a:r>
            <a:br>
              <a:rPr lang="en-US" sz="2400" dirty="0">
                <a:solidFill>
                  <a:srgbClr val="003EA8"/>
                </a:solidFill>
                <a:latin typeface="Times New Roman" panose="02020603050405020304" pitchFamily="18" charset="0"/>
                <a:cs typeface="Times New Roman" panose="02020603050405020304" pitchFamily="18" charset="0"/>
              </a:rPr>
            </a:br>
            <a:r>
              <a:rPr lang="en-US" sz="2400" dirty="0">
                <a:solidFill>
                  <a:srgbClr val="003EA8"/>
                </a:solidFill>
                <a:latin typeface="Times New Roman" panose="02020603050405020304" pitchFamily="18" charset="0"/>
                <a:cs typeface="Times New Roman" panose="02020603050405020304" pitchFamily="18" charset="0"/>
              </a:rPr>
              <a:t>   There are many software solutions that support personnel and organizational management. However, these applications usually only serve the needs of managing personal information and tasks without the capability for in-depth statistical analysis or data visualization specifically for the intelligence field.</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Mobile or web-based applications:</a:t>
            </a:r>
            <a:br>
              <a:rPr lang="en-US" sz="2400" b="1" dirty="0">
                <a:solidFill>
                  <a:srgbClr val="003EA8"/>
                </a:solidFill>
                <a:latin typeface="Times New Roman" panose="02020603050405020304" pitchFamily="18" charset="0"/>
                <a:cs typeface="Times New Roman" panose="02020603050405020304" pitchFamily="18" charset="0"/>
              </a:rPr>
            </a:br>
            <a:r>
              <a:rPr lang="en-US" sz="2400" b="1" dirty="0">
                <a:solidFill>
                  <a:srgbClr val="003EA8"/>
                </a:solidFill>
                <a:latin typeface="Times New Roman" panose="02020603050405020304" pitchFamily="18" charset="0"/>
                <a:cs typeface="Times New Roman" panose="02020603050405020304" pitchFamily="18" charset="0"/>
              </a:rPr>
              <a:t>   </a:t>
            </a:r>
            <a:r>
              <a:rPr lang="en-US" sz="2400" dirty="0">
                <a:solidFill>
                  <a:srgbClr val="003EA8"/>
                </a:solidFill>
                <a:latin typeface="Times New Roman" panose="02020603050405020304" pitchFamily="18" charset="0"/>
                <a:cs typeface="Times New Roman" panose="02020603050405020304" pitchFamily="18" charset="0"/>
              </a:rPr>
              <a:t>Some mobile or web applications assist in storing and updating personnel information, but few focus on mission data statistics or the relationships between individuals in intelligence organizations. Moreover, they often lack data visualization features to support analytical processes.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Business Intelligence (BI) tools:</a:t>
            </a:r>
            <a:br>
              <a:rPr lang="en-US" sz="2400" b="1" dirty="0">
                <a:solidFill>
                  <a:srgbClr val="003EA8"/>
                </a:solidFill>
                <a:latin typeface="Times New Roman" panose="02020603050405020304" pitchFamily="18" charset="0"/>
                <a:cs typeface="Times New Roman" panose="02020603050405020304" pitchFamily="18" charset="0"/>
              </a:rPr>
            </a:br>
            <a:r>
              <a:rPr lang="en-US" sz="2400" b="1" dirty="0">
                <a:solidFill>
                  <a:srgbClr val="003EA8"/>
                </a:solidFill>
                <a:latin typeface="Times New Roman" panose="02020603050405020304" pitchFamily="18" charset="0"/>
                <a:cs typeface="Times New Roman" panose="02020603050405020304" pitchFamily="18" charset="0"/>
              </a:rPr>
              <a:t>   </a:t>
            </a:r>
            <a:r>
              <a:rPr lang="en-US" sz="2400" dirty="0">
                <a:solidFill>
                  <a:srgbClr val="003EA8"/>
                </a:solidFill>
                <a:latin typeface="Times New Roman" panose="02020603050405020304" pitchFamily="18" charset="0"/>
                <a:cs typeface="Times New Roman" panose="02020603050405020304" pitchFamily="18" charset="0"/>
              </a:rPr>
              <a:t>Software such as </a:t>
            </a:r>
            <a:r>
              <a:rPr lang="en-US" sz="2400" b="1" dirty="0">
                <a:solidFill>
                  <a:srgbClr val="003EA8"/>
                </a:solidFill>
                <a:latin typeface="Times New Roman" panose="02020603050405020304" pitchFamily="18" charset="0"/>
                <a:cs typeface="Times New Roman" panose="02020603050405020304" pitchFamily="18" charset="0"/>
              </a:rPr>
              <a:t>Power BI, Tableau, or Google Data Studio</a:t>
            </a:r>
            <a:r>
              <a:rPr lang="en-US" sz="2400" dirty="0">
                <a:solidFill>
                  <a:srgbClr val="003EA8"/>
                </a:solidFill>
                <a:latin typeface="Times New Roman" panose="02020603050405020304" pitchFamily="18" charset="0"/>
                <a:cs typeface="Times New Roman" panose="02020603050405020304" pitchFamily="18" charset="0"/>
              </a:rPr>
              <a:t> can connect to and analyze data from multiple sources. However, they require users to have BI knowledge and technical skills to configure connections and design dashboards. Additionally, these are general-purpose analytical tools, not specifically packaged or tailored for intelligence agencies or internal security departments.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Open-source projects:</a:t>
            </a:r>
            <a:br>
              <a:rPr lang="en-US" sz="2400" b="1" dirty="0">
                <a:solidFill>
                  <a:srgbClr val="003EA8"/>
                </a:solidFill>
                <a:latin typeface="Times New Roman" panose="02020603050405020304" pitchFamily="18" charset="0"/>
                <a:cs typeface="Times New Roman" panose="02020603050405020304" pitchFamily="18" charset="0"/>
              </a:rPr>
            </a:br>
            <a:r>
              <a:rPr lang="en-US" sz="2400" b="1" dirty="0">
                <a:solidFill>
                  <a:srgbClr val="003EA8"/>
                </a:solidFill>
                <a:latin typeface="Times New Roman" panose="02020603050405020304" pitchFamily="18" charset="0"/>
                <a:cs typeface="Times New Roman" panose="02020603050405020304" pitchFamily="18" charset="0"/>
              </a:rPr>
              <a:t>   </a:t>
            </a:r>
            <a:r>
              <a:rPr lang="en-US" sz="2400" dirty="0">
                <a:solidFill>
                  <a:srgbClr val="003EA8"/>
                </a:solidFill>
                <a:latin typeface="Times New Roman" panose="02020603050405020304" pitchFamily="18" charset="0"/>
                <a:cs typeface="Times New Roman" panose="02020603050405020304" pitchFamily="18" charset="0"/>
              </a:rPr>
              <a:t>Some programming communities or research groups have developed personnel management or intelligence data projects on a small scale. However, these projects are often experimental or academic in nature, lacking optimized user interfaces and missing direct data visualization features within desktop software.</a:t>
            </a:r>
            <a:endParaRPr lang="vi-VN" sz="2400" dirty="0">
              <a:solidFill>
                <a:srgbClr val="003EA8"/>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AF036B32-C6F9-45B1-8113-CED6DE879E21}"/>
              </a:ext>
            </a:extLst>
          </p:cNvPr>
          <p:cNvSpPr/>
          <p:nvPr/>
        </p:nvSpPr>
        <p:spPr>
          <a:xfrm>
            <a:off x="494233" y="2324100"/>
            <a:ext cx="8954567" cy="769441"/>
          </a:xfrm>
          <a:prstGeom prst="rect">
            <a:avLst/>
          </a:prstGeom>
        </p:spPr>
        <p:txBody>
          <a:bodyPr wrap="none">
            <a:spAutoFit/>
          </a:bodyPr>
          <a:lstStyle/>
          <a:p>
            <a:r>
              <a:rPr lang="en-US" sz="4400" dirty="0">
                <a:solidFill>
                  <a:srgbClr val="003EA8"/>
                </a:solidFill>
                <a:latin typeface="Times New Roman" panose="02020603050405020304" pitchFamily="18" charset="0"/>
                <a:cs typeface="Times New Roman" panose="02020603050405020304" pitchFamily="18" charset="0"/>
              </a:rPr>
              <a:t>However, certain limitations still exist:</a:t>
            </a:r>
            <a:endParaRPr lang="vi-VN" sz="4400" dirty="0"/>
          </a:p>
        </p:txBody>
      </p:sp>
      <p:sp>
        <p:nvSpPr>
          <p:cNvPr id="15" name="Freeform 4">
            <a:extLst>
              <a:ext uri="{FF2B5EF4-FFF2-40B4-BE49-F238E27FC236}">
                <a16:creationId xmlns:a16="http://schemas.microsoft.com/office/drawing/2014/main" id="{0D380525-9CF6-432C-82C5-F98C52358FAF}"/>
              </a:ext>
            </a:extLst>
          </p:cNvPr>
          <p:cNvSpPr/>
          <p:nvPr/>
        </p:nvSpPr>
        <p:spPr>
          <a:xfrm>
            <a:off x="228599" y="-1"/>
            <a:ext cx="17685992" cy="1862903"/>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1" name="Group 20">
            <a:extLst>
              <a:ext uri="{FF2B5EF4-FFF2-40B4-BE49-F238E27FC236}">
                <a16:creationId xmlns:a16="http://schemas.microsoft.com/office/drawing/2014/main" id="{14DA18CE-6CC2-4BFE-B5B5-EED208407A6C}"/>
              </a:ext>
            </a:extLst>
          </p:cNvPr>
          <p:cNvGrpSpPr/>
          <p:nvPr/>
        </p:nvGrpSpPr>
        <p:grpSpPr>
          <a:xfrm>
            <a:off x="6305545" y="-7886700"/>
            <a:ext cx="14302426" cy="4616865"/>
            <a:chOff x="-2557312" y="-786017"/>
            <a:chExt cx="14302426" cy="4616865"/>
          </a:xfrm>
        </p:grpSpPr>
        <p:sp>
          <p:nvSpPr>
            <p:cNvPr id="22" name="Rectangle 21">
              <a:extLst>
                <a:ext uri="{FF2B5EF4-FFF2-40B4-BE49-F238E27FC236}">
                  <a16:creationId xmlns:a16="http://schemas.microsoft.com/office/drawing/2014/main" id="{80E6956A-0CB4-4C13-AB33-60FE488BA07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3" name="Freeform 18">
              <a:extLst>
                <a:ext uri="{FF2B5EF4-FFF2-40B4-BE49-F238E27FC236}">
                  <a16:creationId xmlns:a16="http://schemas.microsoft.com/office/drawing/2014/main" id="{C1539D8B-ABBE-4CD8-A8E8-C6ECB1C18827}"/>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24" name="TextBox 23">
              <a:extLst>
                <a:ext uri="{FF2B5EF4-FFF2-40B4-BE49-F238E27FC236}">
                  <a16:creationId xmlns:a16="http://schemas.microsoft.com/office/drawing/2014/main" id="{D35F80A3-B5AC-45DB-B167-01922D69A446}"/>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25" name="Rectangle 24">
            <a:extLst>
              <a:ext uri="{FF2B5EF4-FFF2-40B4-BE49-F238E27FC236}">
                <a16:creationId xmlns:a16="http://schemas.microsoft.com/office/drawing/2014/main" id="{4531B948-DEA5-43DC-A1AF-3EBA136869D3}"/>
              </a:ext>
            </a:extLst>
          </p:cNvPr>
          <p:cNvSpPr/>
          <p:nvPr/>
        </p:nvSpPr>
        <p:spPr>
          <a:xfrm>
            <a:off x="271881" y="-76089"/>
            <a:ext cx="15720886" cy="1938992"/>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1.2.2. Analysis od Similar Management and Data Analysis</a:t>
            </a:r>
            <a:b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err="1">
                <a:solidFill>
                  <a:schemeClr val="tx2">
                    <a:lumMod val="60000"/>
                    <a:lumOff val="40000"/>
                  </a:schemeClr>
                </a:solidFill>
                <a:latin typeface="Times New Roman" panose="02020603050405020304" pitchFamily="18" charset="0"/>
                <a:cs typeface="Times New Roman" panose="02020603050405020304" pitchFamily="18" charset="0"/>
              </a:rPr>
              <a:t>Applicarions</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 and Solutions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61BD64DD-BD19-4C29-84BE-CE620DF30135}"/>
              </a:ext>
            </a:extLst>
          </p:cNvPr>
          <p:cNvSpPr/>
          <p:nvPr/>
        </p:nvSpPr>
        <p:spPr>
          <a:xfrm>
            <a:off x="157260" y="-4762500"/>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1183452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4">
            <a:extLst>
              <a:ext uri="{FF2B5EF4-FFF2-40B4-BE49-F238E27FC236}">
                <a16:creationId xmlns:a16="http://schemas.microsoft.com/office/drawing/2014/main" id="{9D3E39B2-1E94-4776-A054-32CDAE2126CC}"/>
              </a:ext>
            </a:extLst>
          </p:cNvPr>
          <p:cNvSpPr/>
          <p:nvPr/>
        </p:nvSpPr>
        <p:spPr>
          <a:xfrm>
            <a:off x="301004" y="4229100"/>
            <a:ext cx="17685992" cy="57150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5" name="Rectangle 14">
            <a:extLst>
              <a:ext uri="{FF2B5EF4-FFF2-40B4-BE49-F238E27FC236}">
                <a16:creationId xmlns:a16="http://schemas.microsoft.com/office/drawing/2014/main" id="{F3C29709-0334-4BC2-BB7C-47A16FC006BC}"/>
              </a:ext>
            </a:extLst>
          </p:cNvPr>
          <p:cNvSpPr/>
          <p:nvPr/>
        </p:nvSpPr>
        <p:spPr>
          <a:xfrm>
            <a:off x="415979" y="4790310"/>
            <a:ext cx="17583307" cy="4401205"/>
          </a:xfrm>
          <a:prstGeom prst="rect">
            <a:avLst/>
          </a:prstGeom>
        </p:spPr>
        <p:txBody>
          <a:bodyPr wrap="square">
            <a:spAutoFit/>
          </a:bodyPr>
          <a:lstStyle/>
          <a:p>
            <a:r>
              <a:rPr lang="en-US" sz="4000" b="1" dirty="0">
                <a:solidFill>
                  <a:srgbClr val="003EA8"/>
                </a:solidFill>
                <a:latin typeface="Times New Roman" panose="02020603050405020304" pitchFamily="18" charset="0"/>
                <a:cs typeface="Times New Roman" panose="02020603050405020304" pitchFamily="18" charset="0"/>
              </a:rPr>
              <a:t>Summary:</a:t>
            </a:r>
            <a:br>
              <a:rPr lang="en-US" sz="4000" b="1" dirty="0">
                <a:solidFill>
                  <a:srgbClr val="003EA8"/>
                </a:solidFill>
                <a:latin typeface="Times New Roman" panose="02020603050405020304" pitchFamily="18" charset="0"/>
                <a:cs typeface="Times New Roman" panose="02020603050405020304" pitchFamily="18" charset="0"/>
              </a:rPr>
            </a:br>
            <a:r>
              <a:rPr lang="vi-VN" sz="4000" dirty="0">
                <a:solidFill>
                  <a:srgbClr val="003EA8"/>
                </a:solidFill>
                <a:latin typeface="Times New Roman" panose="02020603050405020304" pitchFamily="18" charset="0"/>
                <a:cs typeface="Times New Roman" panose="02020603050405020304" pitchFamily="18" charset="0"/>
              </a:rPr>
              <a:t>	</a:t>
            </a:r>
            <a:r>
              <a:rPr lang="en-US" sz="4000" dirty="0">
                <a:solidFill>
                  <a:srgbClr val="003EA8"/>
                </a:solidFill>
                <a:latin typeface="Times New Roman" panose="02020603050405020304" pitchFamily="18" charset="0"/>
                <a:cs typeface="Times New Roman" panose="02020603050405020304" pitchFamily="18" charset="0"/>
              </a:rPr>
              <a:t>From the above status, it is clear that there are few complete and user-friendly solutions specifically for intelligence data management and analysis. Therefore, the </a:t>
            </a:r>
            <a:r>
              <a:rPr lang="en-US" sz="4000" b="1" dirty="0">
                <a:solidFill>
                  <a:srgbClr val="003EA8"/>
                </a:solidFill>
                <a:latin typeface="Times New Roman" panose="02020603050405020304" pitchFamily="18" charset="0"/>
                <a:cs typeface="Times New Roman" panose="02020603050405020304" pitchFamily="18" charset="0"/>
              </a:rPr>
              <a:t>SpyAgency2024</a:t>
            </a:r>
            <a:r>
              <a:rPr lang="en-US" sz="4000" dirty="0">
                <a:solidFill>
                  <a:srgbClr val="003EA8"/>
                </a:solidFill>
                <a:latin typeface="Times New Roman" panose="02020603050405020304" pitchFamily="18" charset="0"/>
                <a:cs typeface="Times New Roman" panose="02020603050405020304" pitchFamily="18" charset="0"/>
              </a:rPr>
              <a:t> project aims to build a simple, easy-to-use desktop application that integrates comprehensive features for managing agents and missions, with built-in data visualization through charts within the software itself, while ensuring extensibility and internal data security.</a:t>
            </a:r>
            <a:endParaRPr lang="vi-VN" sz="4000" dirty="0">
              <a:solidFill>
                <a:srgbClr val="003EA8"/>
              </a:solidFill>
              <a:latin typeface="Times New Roman" panose="02020603050405020304" pitchFamily="18" charset="0"/>
              <a:cs typeface="Times New Roman" panose="02020603050405020304" pitchFamily="18" charset="0"/>
            </a:endParaRPr>
          </a:p>
        </p:txBody>
      </p:sp>
      <p:sp>
        <p:nvSpPr>
          <p:cNvPr id="13" name="Freeform 4">
            <a:extLst>
              <a:ext uri="{FF2B5EF4-FFF2-40B4-BE49-F238E27FC236}">
                <a16:creationId xmlns:a16="http://schemas.microsoft.com/office/drawing/2014/main" id="{CE465A14-C187-4ECC-94A8-FB8BFEBCBB64}"/>
              </a:ext>
            </a:extLst>
          </p:cNvPr>
          <p:cNvSpPr/>
          <p:nvPr/>
        </p:nvSpPr>
        <p:spPr>
          <a:xfrm>
            <a:off x="228599" y="647700"/>
            <a:ext cx="17685992" cy="3167292"/>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14" name="Group 13">
            <a:extLst>
              <a:ext uri="{FF2B5EF4-FFF2-40B4-BE49-F238E27FC236}">
                <a16:creationId xmlns:a16="http://schemas.microsoft.com/office/drawing/2014/main" id="{43421BAA-ADFF-4703-BC5E-DDCE41579E40}"/>
              </a:ext>
            </a:extLst>
          </p:cNvPr>
          <p:cNvGrpSpPr/>
          <p:nvPr/>
        </p:nvGrpSpPr>
        <p:grpSpPr>
          <a:xfrm>
            <a:off x="6305545" y="-721676"/>
            <a:ext cx="14302426" cy="4616865"/>
            <a:chOff x="-2557312" y="-786017"/>
            <a:chExt cx="14302426" cy="4616865"/>
          </a:xfrm>
        </p:grpSpPr>
        <p:sp>
          <p:nvSpPr>
            <p:cNvPr id="16" name="Rectangle 15">
              <a:extLst>
                <a:ext uri="{FF2B5EF4-FFF2-40B4-BE49-F238E27FC236}">
                  <a16:creationId xmlns:a16="http://schemas.microsoft.com/office/drawing/2014/main" id="{33AE7F06-232D-49DA-936B-770184369C07}"/>
                </a:ext>
              </a:extLst>
            </p:cNvPr>
            <p:cNvSpPr/>
            <p:nvPr/>
          </p:nvSpPr>
          <p:spPr>
            <a:xfrm>
              <a:off x="-730533" y="117707"/>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1</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7" name="Freeform 18">
              <a:extLst>
                <a:ext uri="{FF2B5EF4-FFF2-40B4-BE49-F238E27FC236}">
                  <a16:creationId xmlns:a16="http://schemas.microsoft.com/office/drawing/2014/main" id="{852DBE74-EF90-48A7-AE61-EE05B0755BCC}"/>
                </a:ext>
              </a:extLst>
            </p:cNvPr>
            <p:cNvSpPr/>
            <p:nvPr/>
          </p:nvSpPr>
          <p:spPr>
            <a:xfrm flipV="1">
              <a:off x="-2557312" y="-786017"/>
              <a:ext cx="14302426" cy="461686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r>
                <a:rPr lang="vi-VN" dirty="0"/>
                <a:t>Z</a:t>
              </a:r>
            </a:p>
          </p:txBody>
        </p:sp>
        <p:sp>
          <p:nvSpPr>
            <p:cNvPr id="18" name="TextBox 17">
              <a:extLst>
                <a:ext uri="{FF2B5EF4-FFF2-40B4-BE49-F238E27FC236}">
                  <a16:creationId xmlns:a16="http://schemas.microsoft.com/office/drawing/2014/main" id="{639BF090-F3B3-4A91-BC7F-36185528BEB7}"/>
                </a:ext>
              </a:extLst>
            </p:cNvPr>
            <p:cNvSpPr txBox="1"/>
            <p:nvPr/>
          </p:nvSpPr>
          <p:spPr>
            <a:xfrm>
              <a:off x="-836082" y="187716"/>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1</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19" name="Rectangle 18">
            <a:extLst>
              <a:ext uri="{FF2B5EF4-FFF2-40B4-BE49-F238E27FC236}">
                <a16:creationId xmlns:a16="http://schemas.microsoft.com/office/drawing/2014/main" id="{0CA41A75-8986-40A3-BB2E-CEB77C489F88}"/>
              </a:ext>
            </a:extLst>
          </p:cNvPr>
          <p:cNvSpPr/>
          <p:nvPr/>
        </p:nvSpPr>
        <p:spPr>
          <a:xfrm>
            <a:off x="271881" y="1876000"/>
            <a:ext cx="15720886" cy="1938992"/>
          </a:xfrm>
          <a:prstGeom prst="rect">
            <a:avLst/>
          </a:prstGeom>
        </p:spPr>
        <p:txBody>
          <a:bodyPr wrap="square">
            <a:spAutoFit/>
          </a:bodyPr>
          <a:lstStyle/>
          <a:p>
            <a:r>
              <a:rPr lang="vi-VN" sz="4000" b="1" dirty="0">
                <a:solidFill>
                  <a:schemeClr val="tx2">
                    <a:lumMod val="60000"/>
                    <a:lumOff val="40000"/>
                  </a:schemeClr>
                </a:solidFill>
              </a:rPr>
              <a:t> </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 Current Research Status</a:t>
            </a:r>
            <a: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t>:</a:t>
            </a:r>
            <a:br>
              <a:rPr lang="vi-VN"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1.2.2. Analysis od Similar Management and Data Analysis</a:t>
            </a:r>
            <a:b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br>
            <a:r>
              <a:rPr lang="en-US" sz="4000" b="1" dirty="0" err="1">
                <a:solidFill>
                  <a:schemeClr val="tx2">
                    <a:lumMod val="60000"/>
                    <a:lumOff val="40000"/>
                  </a:schemeClr>
                </a:solidFill>
                <a:latin typeface="Times New Roman" panose="02020603050405020304" pitchFamily="18" charset="0"/>
                <a:cs typeface="Times New Roman" panose="02020603050405020304" pitchFamily="18" charset="0"/>
              </a:rPr>
              <a:t>Applicarions</a:t>
            </a:r>
            <a:r>
              <a:rPr lang="en-US" sz="4000" b="1" dirty="0">
                <a:solidFill>
                  <a:schemeClr val="tx2">
                    <a:lumMod val="60000"/>
                    <a:lumOff val="40000"/>
                  </a:schemeClr>
                </a:solidFill>
                <a:latin typeface="Times New Roman" panose="02020603050405020304" pitchFamily="18" charset="0"/>
                <a:cs typeface="Times New Roman" panose="02020603050405020304" pitchFamily="18" charset="0"/>
              </a:rPr>
              <a:t> and Solutions</a:t>
            </a:r>
            <a:endParaRPr lang="vi-VN" sz="40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90D82127-540B-4248-A713-A5BF8D18CE38}"/>
              </a:ext>
            </a:extLst>
          </p:cNvPr>
          <p:cNvSpPr/>
          <p:nvPr/>
        </p:nvSpPr>
        <p:spPr>
          <a:xfrm>
            <a:off x="157260" y="567503"/>
            <a:ext cx="6148285" cy="1446550"/>
          </a:xfrm>
          <a:prstGeom prst="rect">
            <a:avLst/>
          </a:prstGeom>
        </p:spPr>
        <p:txBody>
          <a:bodyPr wrap="none">
            <a:spAutoFit/>
          </a:bodyPr>
          <a:lstStyle/>
          <a:p>
            <a:pPr algn="ctr"/>
            <a:r>
              <a:rPr lang="vi-VN" sz="4400" b="1" dirty="0">
                <a:solidFill>
                  <a:schemeClr val="tx2">
                    <a:lumMod val="60000"/>
                    <a:lumOff val="40000"/>
                  </a:schemeClr>
                </a:solidFill>
                <a:latin typeface="+mj-lt"/>
              </a:rPr>
              <a:t>Theoretical Basis and</a:t>
            </a:r>
            <a:br>
              <a:rPr lang="vi-VN" sz="4400" b="1" dirty="0">
                <a:solidFill>
                  <a:schemeClr val="tx2">
                    <a:lumMod val="60000"/>
                    <a:lumOff val="40000"/>
                  </a:schemeClr>
                </a:solidFill>
                <a:latin typeface="+mj-lt"/>
              </a:rPr>
            </a:br>
            <a:r>
              <a:rPr lang="vi-VN" sz="4400" b="1" dirty="0">
                <a:solidFill>
                  <a:schemeClr val="tx2">
                    <a:lumMod val="60000"/>
                    <a:lumOff val="40000"/>
                  </a:schemeClr>
                </a:solidFill>
                <a:latin typeface="+mj-lt"/>
              </a:rPr>
              <a:t>Current Research Status</a:t>
            </a:r>
          </a:p>
        </p:txBody>
      </p:sp>
    </p:spTree>
    <p:extLst>
      <p:ext uri="{BB962C8B-B14F-4D97-AF65-F5344CB8AC3E}">
        <p14:creationId xmlns:p14="http://schemas.microsoft.com/office/powerpoint/2010/main" val="478462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34873E-DE30-429A-8A2C-EE05B3620105}"/>
              </a:ext>
            </a:extLst>
          </p:cNvPr>
          <p:cNvGrpSpPr/>
          <p:nvPr/>
        </p:nvGrpSpPr>
        <p:grpSpPr>
          <a:xfrm>
            <a:off x="-6347441" y="-598993"/>
            <a:ext cx="30605482" cy="9626813"/>
            <a:chOff x="-6347441" y="-598993"/>
            <a:chExt cx="30605482" cy="9626813"/>
          </a:xfrm>
        </p:grpSpPr>
        <p:sp>
          <p:nvSpPr>
            <p:cNvPr id="6" name="Rectangle 5">
              <a:extLst>
                <a:ext uri="{FF2B5EF4-FFF2-40B4-BE49-F238E27FC236}">
                  <a16:creationId xmlns:a16="http://schemas.microsoft.com/office/drawing/2014/main" id="{EFDFB1A5-DE49-4516-B18D-DE318A416D75}"/>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9" name="Freeform 18">
              <a:extLst>
                <a:ext uri="{FF2B5EF4-FFF2-40B4-BE49-F238E27FC236}">
                  <a16:creationId xmlns:a16="http://schemas.microsoft.com/office/drawing/2014/main" id="{CE912936-C143-4DF6-ADF2-E23ED5A24A15}"/>
                </a:ext>
              </a:extLst>
            </p:cNvPr>
            <p:cNvSpPr/>
            <p:nvPr/>
          </p:nvSpPr>
          <p:spPr>
            <a:xfrm rot="20555606">
              <a:off x="-6347441" y="-598993"/>
              <a:ext cx="30605482" cy="9626813"/>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DE3221D1-1409-4736-BE49-E4FE8BD7943D}"/>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7" name="Freeform 22">
            <a:extLst>
              <a:ext uri="{FF2B5EF4-FFF2-40B4-BE49-F238E27FC236}">
                <a16:creationId xmlns:a16="http://schemas.microsoft.com/office/drawing/2014/main" id="{F2369463-134B-43CE-83EA-1721A6E8A53C}"/>
              </a:ext>
            </a:extLst>
          </p:cNvPr>
          <p:cNvSpPr/>
          <p:nvPr/>
        </p:nvSpPr>
        <p:spPr>
          <a:xfrm rot="1025564">
            <a:off x="-787703" y="3160808"/>
            <a:ext cx="3933672" cy="979842"/>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22">
            <a:extLst>
              <a:ext uri="{FF2B5EF4-FFF2-40B4-BE49-F238E27FC236}">
                <a16:creationId xmlns:a16="http://schemas.microsoft.com/office/drawing/2014/main" id="{64881C23-F987-4DD0-AB27-B714E3B446F6}"/>
              </a:ext>
            </a:extLst>
          </p:cNvPr>
          <p:cNvSpPr/>
          <p:nvPr/>
        </p:nvSpPr>
        <p:spPr>
          <a:xfrm rot="10561895">
            <a:off x="12293736" y="5913281"/>
            <a:ext cx="3537680" cy="862538"/>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17">
            <a:extLst>
              <a:ext uri="{FF2B5EF4-FFF2-40B4-BE49-F238E27FC236}">
                <a16:creationId xmlns:a16="http://schemas.microsoft.com/office/drawing/2014/main" id="{BFBFDE8D-056F-4115-A3B5-84C75CB08E66}"/>
              </a:ext>
            </a:extLst>
          </p:cNvPr>
          <p:cNvSpPr/>
          <p:nvPr/>
        </p:nvSpPr>
        <p:spPr>
          <a:xfrm rot="18357185">
            <a:off x="2948403" y="-1629859"/>
            <a:ext cx="4478844" cy="4768531"/>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7">
            <a:extLst>
              <a:ext uri="{FF2B5EF4-FFF2-40B4-BE49-F238E27FC236}">
                <a16:creationId xmlns:a16="http://schemas.microsoft.com/office/drawing/2014/main" id="{01C44075-3065-446D-B83E-4BE3DB3A37D2}"/>
              </a:ext>
            </a:extLst>
          </p:cNvPr>
          <p:cNvSpPr/>
          <p:nvPr/>
        </p:nvSpPr>
        <p:spPr>
          <a:xfrm rot="7793543">
            <a:off x="5830125" y="9264737"/>
            <a:ext cx="1863435" cy="1909353"/>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7">
            <a:extLst>
              <a:ext uri="{FF2B5EF4-FFF2-40B4-BE49-F238E27FC236}">
                <a16:creationId xmlns:a16="http://schemas.microsoft.com/office/drawing/2014/main" id="{6F138620-A90B-4C5B-A58B-95BB12AD832A}"/>
              </a:ext>
            </a:extLst>
          </p:cNvPr>
          <p:cNvSpPr/>
          <p:nvPr/>
        </p:nvSpPr>
        <p:spPr>
          <a:xfrm rot="19623930">
            <a:off x="15264569" y="4716029"/>
            <a:ext cx="7273319" cy="6877416"/>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5" name="Freeform 22">
            <a:extLst>
              <a:ext uri="{FF2B5EF4-FFF2-40B4-BE49-F238E27FC236}">
                <a16:creationId xmlns:a16="http://schemas.microsoft.com/office/drawing/2014/main" id="{9518F263-3A6B-4466-94E7-E2E944D699C5}"/>
              </a:ext>
            </a:extLst>
          </p:cNvPr>
          <p:cNvSpPr/>
          <p:nvPr/>
        </p:nvSpPr>
        <p:spPr>
          <a:xfrm rot="21320957">
            <a:off x="10769434" y="7028740"/>
            <a:ext cx="3239393" cy="806903"/>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22">
            <a:extLst>
              <a:ext uri="{FF2B5EF4-FFF2-40B4-BE49-F238E27FC236}">
                <a16:creationId xmlns:a16="http://schemas.microsoft.com/office/drawing/2014/main" id="{BDF05775-6C1F-4790-99C4-8559A4A78DA9}"/>
              </a:ext>
            </a:extLst>
          </p:cNvPr>
          <p:cNvSpPr/>
          <p:nvPr/>
        </p:nvSpPr>
        <p:spPr>
          <a:xfrm rot="11863347">
            <a:off x="-1677965" y="1586927"/>
            <a:ext cx="5225759" cy="1301689"/>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20">
            <a:extLst>
              <a:ext uri="{FF2B5EF4-FFF2-40B4-BE49-F238E27FC236}">
                <a16:creationId xmlns:a16="http://schemas.microsoft.com/office/drawing/2014/main" id="{20701AFC-8C29-4D3A-AF01-AFD49159524C}"/>
              </a:ext>
            </a:extLst>
          </p:cNvPr>
          <p:cNvSpPr/>
          <p:nvPr/>
        </p:nvSpPr>
        <p:spPr>
          <a:xfrm rot="2003793">
            <a:off x="7368645" y="31970"/>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Rectangle 20">
            <a:extLst>
              <a:ext uri="{FF2B5EF4-FFF2-40B4-BE49-F238E27FC236}">
                <a16:creationId xmlns:a16="http://schemas.microsoft.com/office/drawing/2014/main" id="{DBCF920F-3D6D-4359-BB75-AB935D69526D}"/>
              </a:ext>
            </a:extLst>
          </p:cNvPr>
          <p:cNvSpPr/>
          <p:nvPr/>
        </p:nvSpPr>
        <p:spPr>
          <a:xfrm>
            <a:off x="8261256" y="8189996"/>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058310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1"/>
            <a:ext cx="17685992" cy="3162301"/>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86352"/>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06822"/>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3619500"/>
            <a:ext cx="17685992" cy="63246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2347594"/>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760102" y="4476072"/>
            <a:ext cx="16767796" cy="4611455"/>
          </a:xfrm>
          <a:prstGeom prst="rect">
            <a:avLst/>
          </a:prstGeom>
        </p:spPr>
        <p:txBody>
          <a:bodyPr wrap="square">
            <a:spAutoFit/>
          </a:bodyPr>
          <a:lstStyle/>
          <a:p>
            <a:r>
              <a:rPr lang="en-US" sz="3600" dirty="0">
                <a:solidFill>
                  <a:srgbClr val="003EA8"/>
                </a:solidFill>
                <a:latin typeface="Times New Roman" panose="02020603050405020304" pitchFamily="18" charset="0"/>
                <a:ea typeface="SimSun" panose="02010600030101010101" pitchFamily="2" charset="-122"/>
              </a:rPr>
              <a:t>- The application </a:t>
            </a:r>
            <a:r>
              <a:rPr lang="en-US" sz="3600" b="1" dirty="0">
                <a:solidFill>
                  <a:srgbClr val="003EA8"/>
                </a:solidFill>
                <a:latin typeface="Times New Roman" panose="02020603050405020304" pitchFamily="18" charset="0"/>
                <a:ea typeface="SimSun" panose="02010600030101010101" pitchFamily="2" charset="-122"/>
              </a:rPr>
              <a:t>"SpyAgency2024"</a:t>
            </a:r>
            <a:r>
              <a:rPr lang="en-US" sz="3600" dirty="0">
                <a:solidFill>
                  <a:srgbClr val="003EA8"/>
                </a:solidFill>
                <a:latin typeface="Times New Roman" panose="02020603050405020304" pitchFamily="18" charset="0"/>
                <a:ea typeface="SimSun" panose="02010600030101010101" pitchFamily="2" charset="-122"/>
              </a:rPr>
              <a:t> is proposed as a desktop </a:t>
            </a:r>
            <a:r>
              <a:rPr lang="en-US" sz="3600" b="1" dirty="0">
                <a:solidFill>
                  <a:srgbClr val="003EA8"/>
                </a:solidFill>
                <a:latin typeface="Times New Roman" panose="02020603050405020304" pitchFamily="18" charset="0"/>
                <a:ea typeface="SimSun" panose="02010600030101010101" pitchFamily="2" charset="-122"/>
              </a:rPr>
              <a:t>software </a:t>
            </a:r>
            <a:r>
              <a:rPr lang="en-US" sz="3600" dirty="0">
                <a:solidFill>
                  <a:srgbClr val="003EA8"/>
                </a:solidFill>
                <a:latin typeface="Times New Roman" panose="02020603050405020304" pitchFamily="18" charset="0"/>
                <a:ea typeface="SimSun" panose="02010600030101010101" pitchFamily="2" charset="-122"/>
              </a:rPr>
              <a:t>built </a:t>
            </a:r>
            <a:r>
              <a:rPr lang="en-US" sz="3600" b="1" dirty="0">
                <a:solidFill>
                  <a:srgbClr val="003EA8"/>
                </a:solidFill>
                <a:latin typeface="Times New Roman" panose="02020603050405020304" pitchFamily="18" charset="0"/>
                <a:ea typeface="SimSun" panose="02010600030101010101" pitchFamily="2" charset="-122"/>
              </a:rPr>
              <a:t>using the Java programming language</a:t>
            </a:r>
            <a:r>
              <a:rPr lang="en-US" sz="3600" dirty="0">
                <a:solidFill>
                  <a:srgbClr val="003EA8"/>
                </a:solidFill>
                <a:latin typeface="Times New Roman" panose="02020603050405020304" pitchFamily="18" charset="0"/>
                <a:ea typeface="SimSun" panose="02010600030101010101" pitchFamily="2" charset="-122"/>
              </a:rPr>
              <a:t> with the </a:t>
            </a:r>
            <a:r>
              <a:rPr lang="en-US" sz="3600" b="1" dirty="0">
                <a:solidFill>
                  <a:srgbClr val="003EA8"/>
                </a:solidFill>
                <a:latin typeface="Times New Roman" panose="02020603050405020304" pitchFamily="18" charset="0"/>
                <a:ea typeface="SimSun" panose="02010600030101010101" pitchFamily="2" charset="-122"/>
              </a:rPr>
              <a:t>Java Swing library</a:t>
            </a:r>
            <a:r>
              <a:rPr lang="en-US" sz="3600" dirty="0">
                <a:solidFill>
                  <a:srgbClr val="003EA8"/>
                </a:solidFill>
                <a:latin typeface="Times New Roman" panose="02020603050405020304" pitchFamily="18" charset="0"/>
                <a:ea typeface="SimSun" panose="02010600030101010101" pitchFamily="2" charset="-122"/>
              </a:rPr>
              <a:t> for designing the graphical user interface (GUI). Data related to agents, missions, skills, teams, and their relationships will be stored and managed in a MySQL database. The database is deployed via </a:t>
            </a:r>
            <a:r>
              <a:rPr lang="en-US" sz="3600" b="1" dirty="0">
                <a:solidFill>
                  <a:srgbClr val="003EA8"/>
                </a:solidFill>
                <a:latin typeface="Times New Roman" panose="02020603050405020304" pitchFamily="18" charset="0"/>
                <a:ea typeface="SimSun" panose="02010600030101010101" pitchFamily="2" charset="-122"/>
              </a:rPr>
              <a:t>XAMPP </a:t>
            </a:r>
            <a:r>
              <a:rPr lang="en-US" sz="3600" dirty="0">
                <a:solidFill>
                  <a:srgbClr val="003EA8"/>
                </a:solidFill>
                <a:latin typeface="Times New Roman" panose="02020603050405020304" pitchFamily="18" charset="0"/>
                <a:ea typeface="SimSun" panose="02010600030101010101" pitchFamily="2" charset="-122"/>
              </a:rPr>
              <a:t>and managed using the </a:t>
            </a:r>
            <a:r>
              <a:rPr lang="en-US" sz="3600" b="1" dirty="0">
                <a:solidFill>
                  <a:srgbClr val="003EA8"/>
                </a:solidFill>
                <a:latin typeface="Times New Roman" panose="02020603050405020304" pitchFamily="18" charset="0"/>
                <a:ea typeface="SimSun" panose="02010600030101010101" pitchFamily="2" charset="-122"/>
              </a:rPr>
              <a:t>phpMyAdmin tool</a:t>
            </a:r>
            <a:r>
              <a:rPr lang="en-US" sz="3600" dirty="0">
                <a:solidFill>
                  <a:srgbClr val="003EA8"/>
                </a:solidFill>
                <a:latin typeface="Times New Roman" panose="02020603050405020304" pitchFamily="18" charset="0"/>
                <a:ea typeface="SimSun" panose="02010600030101010101" pitchFamily="2" charset="-122"/>
              </a:rPr>
              <a:t>.</a:t>
            </a:r>
            <a:endParaRPr lang="vi-VN" sz="3600" dirty="0">
              <a:solidFill>
                <a:srgbClr val="003EA8"/>
              </a:solidFill>
              <a:latin typeface="Times New Roman" panose="02020603050405020304" pitchFamily="18" charset="0"/>
              <a:ea typeface="SimSun" panose="02010600030101010101" pitchFamily="2" charset="-122"/>
            </a:endParaRPr>
          </a:p>
          <a:p>
            <a:pPr>
              <a:lnSpc>
                <a:spcPct val="107000"/>
              </a:lnSpc>
              <a:spcAft>
                <a:spcPts val="800"/>
              </a:spcAft>
            </a:pPr>
            <a:r>
              <a:rPr lang="en-US" sz="3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Data statistics and intelligence visualization functions will be implemented using the </a:t>
            </a:r>
            <a:r>
              <a:rPr lang="en-US" sz="3600" b="1"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JFreeChart</a:t>
            </a:r>
            <a:r>
              <a:rPr lang="en-US" sz="36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library</a:t>
            </a:r>
            <a:r>
              <a:rPr lang="en-US" sz="3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integrated directly into the Swing application through </a:t>
            </a:r>
            <a:r>
              <a:rPr lang="en-US" sz="3600" b="1"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ChartPanel</a:t>
            </a:r>
            <a:r>
              <a:rPr lang="en-US" sz="3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to optimize the build process.</a:t>
            </a:r>
            <a:endParaRPr lang="vi-VN" sz="3600" dirty="0">
              <a:solidFill>
                <a:srgbClr val="003EA8"/>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38278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457200" y="1428750"/>
            <a:ext cx="16767796" cy="1077218"/>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 The application is designed with a </a:t>
            </a:r>
            <a:r>
              <a:rPr lang="en-US" sz="3200" b="1" dirty="0">
                <a:solidFill>
                  <a:srgbClr val="003EA8"/>
                </a:solidFill>
                <a:latin typeface="Times New Roman" panose="02020603050405020304" pitchFamily="18" charset="0"/>
                <a:cs typeface="Times New Roman" panose="02020603050405020304" pitchFamily="18" charset="0"/>
              </a:rPr>
              <a:t>multi-layered</a:t>
            </a:r>
            <a:r>
              <a:rPr lang="en-US" sz="3200" dirty="0">
                <a:solidFill>
                  <a:srgbClr val="003EA8"/>
                </a:solidFill>
                <a:latin typeface="Times New Roman" panose="02020603050405020304" pitchFamily="18" charset="0"/>
                <a:cs typeface="Times New Roman" panose="02020603050405020304" pitchFamily="18" charset="0"/>
              </a:rPr>
              <a:t> architecture following the </a:t>
            </a:r>
            <a:r>
              <a:rPr lang="en-US" sz="3200" b="1" dirty="0">
                <a:solidFill>
                  <a:srgbClr val="003EA8"/>
                </a:solidFill>
                <a:latin typeface="Times New Roman" panose="02020603050405020304" pitchFamily="18" charset="0"/>
                <a:cs typeface="Times New Roman" panose="02020603050405020304" pitchFamily="18" charset="0"/>
              </a:rPr>
              <a:t>Model–View–Controller (MVC)</a:t>
            </a:r>
            <a:r>
              <a:rPr lang="en-US" sz="3200" dirty="0">
                <a:solidFill>
                  <a:srgbClr val="003EA8"/>
                </a:solidFill>
                <a:latin typeface="Times New Roman" panose="02020603050405020304" pitchFamily="18" charset="0"/>
                <a:cs typeface="Times New Roman" panose="02020603050405020304" pitchFamily="18" charset="0"/>
              </a:rPr>
              <a:t> pattern to ensure modularity, maintainability, and extensibility:</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6A811FD1-33F3-49CF-AF1A-DF736F0762A3}"/>
              </a:ext>
            </a:extLst>
          </p:cNvPr>
          <p:cNvSpPr/>
          <p:nvPr/>
        </p:nvSpPr>
        <p:spPr>
          <a:xfrm>
            <a:off x="9448800" y="130642"/>
            <a:ext cx="49241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2.1.1. General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2B1DEAF8-F253-4820-AD62-F413417CB342}"/>
              </a:ext>
            </a:extLst>
          </p:cNvPr>
          <p:cNvCxnSpPr/>
          <p:nvPr/>
        </p:nvCxnSpPr>
        <p:spPr>
          <a:xfrm>
            <a:off x="9144000" y="2705100"/>
            <a:ext cx="0" cy="7010400"/>
          </a:xfrm>
          <a:prstGeom prst="line">
            <a:avLst/>
          </a:prstGeom>
          <a:ln>
            <a:solidFill>
              <a:srgbClr val="003EA8"/>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C04A842-2882-4C7B-B92B-ADAA526B36B4}"/>
              </a:ext>
            </a:extLst>
          </p:cNvPr>
          <p:cNvSpPr/>
          <p:nvPr/>
        </p:nvSpPr>
        <p:spPr>
          <a:xfrm>
            <a:off x="0" y="2705100"/>
            <a:ext cx="9144000" cy="7109639"/>
          </a:xfrm>
          <a:prstGeom prst="rect">
            <a:avLst/>
          </a:prstGeom>
        </p:spPr>
        <p:txBody>
          <a:bodyPr>
            <a:spAutoFit/>
          </a:bodyPr>
          <a:lstStyle/>
          <a:p>
            <a:pPr marL="457200"/>
            <a:r>
              <a:rPr lang="en-US" sz="2400" b="1" dirty="0">
                <a:solidFill>
                  <a:srgbClr val="003EA8"/>
                </a:solidFill>
                <a:latin typeface="Times New Roman" panose="02020603050405020304" pitchFamily="18" charset="0"/>
                <a:ea typeface="SimSun" panose="02010600030101010101" pitchFamily="2" charset="-122"/>
              </a:rPr>
              <a:t> + View Layer (Java Swing): </a:t>
            </a:r>
            <a:r>
              <a:rPr lang="en-US" sz="2400" dirty="0">
                <a:solidFill>
                  <a:srgbClr val="003EA8"/>
                </a:solidFill>
                <a:latin typeface="Times New Roman" panose="02020603050405020304" pitchFamily="18" charset="0"/>
                <a:ea typeface="SimSun" panose="02010600030101010101" pitchFamily="2" charset="-122"/>
              </a:rPr>
              <a:t>Responsible for displaying information and receiving user interactions via graphical interfaces designed with Java Swing components such as </a:t>
            </a:r>
            <a:r>
              <a:rPr lang="en-US" sz="2400" dirty="0" err="1">
                <a:solidFill>
                  <a:srgbClr val="003EA8"/>
                </a:solidFill>
                <a:latin typeface="Times New Roman" panose="02020603050405020304" pitchFamily="18" charset="0"/>
                <a:ea typeface="SimSun" panose="02010600030101010101" pitchFamily="2" charset="-122"/>
              </a:rPr>
              <a:t>JButton</a:t>
            </a:r>
            <a:r>
              <a:rPr lang="en-US" sz="2400" dirty="0">
                <a:solidFill>
                  <a:srgbClr val="003EA8"/>
                </a:solidFill>
                <a:latin typeface="Times New Roman" panose="02020603050405020304" pitchFamily="18" charset="0"/>
                <a:ea typeface="SimSun" panose="02010600030101010101" pitchFamily="2" charset="-122"/>
              </a:rPr>
              <a:t>, </a:t>
            </a:r>
            <a:r>
              <a:rPr lang="en-US" sz="2400" dirty="0" err="1">
                <a:solidFill>
                  <a:srgbClr val="003EA8"/>
                </a:solidFill>
                <a:latin typeface="Times New Roman" panose="02020603050405020304" pitchFamily="18" charset="0"/>
                <a:ea typeface="SimSun" panose="02010600030101010101" pitchFamily="2" charset="-122"/>
              </a:rPr>
              <a:t>JTextField</a:t>
            </a:r>
            <a:r>
              <a:rPr lang="en-US" sz="2400" dirty="0">
                <a:solidFill>
                  <a:srgbClr val="003EA8"/>
                </a:solidFill>
                <a:latin typeface="Times New Roman" panose="02020603050405020304" pitchFamily="18" charset="0"/>
                <a:ea typeface="SimSun" panose="02010600030101010101" pitchFamily="2" charset="-122"/>
              </a:rPr>
              <a:t>, </a:t>
            </a:r>
            <a:r>
              <a:rPr lang="en-US" sz="2400" dirty="0" err="1">
                <a:solidFill>
                  <a:srgbClr val="003EA8"/>
                </a:solidFill>
                <a:latin typeface="Times New Roman" panose="02020603050405020304" pitchFamily="18" charset="0"/>
                <a:ea typeface="SimSun" panose="02010600030101010101" pitchFamily="2" charset="-122"/>
              </a:rPr>
              <a:t>JTable</a:t>
            </a:r>
            <a:r>
              <a:rPr lang="en-US" sz="2400" dirty="0">
                <a:solidFill>
                  <a:srgbClr val="003EA8"/>
                </a:solidFill>
                <a:latin typeface="Times New Roman" panose="02020603050405020304" pitchFamily="18" charset="0"/>
                <a:ea typeface="SimSun" panose="02010600030101010101" pitchFamily="2" charset="-122"/>
              </a:rPr>
              <a:t>, </a:t>
            </a:r>
            <a:r>
              <a:rPr lang="en-US" sz="2400" dirty="0" err="1">
                <a:solidFill>
                  <a:srgbClr val="003EA8"/>
                </a:solidFill>
                <a:latin typeface="Times New Roman" panose="02020603050405020304" pitchFamily="18" charset="0"/>
                <a:ea typeface="SimSun" panose="02010600030101010101" pitchFamily="2" charset="-122"/>
              </a:rPr>
              <a:t>JComboBox</a:t>
            </a:r>
            <a:r>
              <a:rPr lang="en-US" sz="2400" dirty="0">
                <a:solidFill>
                  <a:srgbClr val="003EA8"/>
                </a:solidFill>
                <a:latin typeface="Times New Roman" panose="02020603050405020304" pitchFamily="18" charset="0"/>
                <a:ea typeface="SimSun" panose="02010600030101010101" pitchFamily="2" charset="-122"/>
              </a:rPr>
              <a:t>, </a:t>
            </a:r>
            <a:r>
              <a:rPr lang="en-US" sz="2400" dirty="0" err="1">
                <a:solidFill>
                  <a:srgbClr val="003EA8"/>
                </a:solidFill>
                <a:latin typeface="Times New Roman" panose="02020603050405020304" pitchFamily="18" charset="0"/>
                <a:ea typeface="SimSun" panose="02010600030101010101" pitchFamily="2" charset="-122"/>
              </a:rPr>
              <a:t>JLabel</a:t>
            </a:r>
            <a:r>
              <a:rPr lang="en-US" sz="2400" dirty="0">
                <a:solidFill>
                  <a:srgbClr val="003EA8"/>
                </a:solidFill>
                <a:latin typeface="Times New Roman" panose="02020603050405020304" pitchFamily="18" charset="0"/>
                <a:ea typeface="SimSun" panose="02010600030101010101" pitchFamily="2" charset="-122"/>
              </a:rPr>
              <a:t>, etc. Charts are embedded directly into the interface windows using </a:t>
            </a:r>
            <a:r>
              <a:rPr lang="en-US" sz="2400" b="1" dirty="0" err="1">
                <a:solidFill>
                  <a:srgbClr val="003EA8"/>
                </a:solidFill>
                <a:latin typeface="Times New Roman" panose="02020603050405020304" pitchFamily="18" charset="0"/>
                <a:ea typeface="SimSun" panose="02010600030101010101" pitchFamily="2" charset="-122"/>
              </a:rPr>
              <a:t>ChartPanel</a:t>
            </a:r>
            <a:r>
              <a:rPr lang="en-US" sz="2400" dirty="0">
                <a:solidFill>
                  <a:srgbClr val="003EA8"/>
                </a:solidFill>
                <a:latin typeface="Times New Roman" panose="02020603050405020304" pitchFamily="18" charset="0"/>
                <a:ea typeface="SimSun" panose="02010600030101010101" pitchFamily="2" charset="-122"/>
              </a:rPr>
              <a:t> from the </a:t>
            </a:r>
            <a:r>
              <a:rPr lang="en-US" sz="2400" b="1" dirty="0" err="1">
                <a:solidFill>
                  <a:srgbClr val="003EA8"/>
                </a:solidFill>
                <a:latin typeface="Times New Roman" panose="02020603050405020304" pitchFamily="18" charset="0"/>
                <a:ea typeface="SimSun" panose="02010600030101010101" pitchFamily="2" charset="-122"/>
              </a:rPr>
              <a:t>JFreeChart</a:t>
            </a:r>
            <a:r>
              <a:rPr lang="en-US" sz="2400" b="1" dirty="0">
                <a:solidFill>
                  <a:srgbClr val="003EA8"/>
                </a:solidFill>
                <a:latin typeface="Times New Roman" panose="02020603050405020304" pitchFamily="18" charset="0"/>
                <a:ea typeface="SimSun" panose="02010600030101010101" pitchFamily="2" charset="-122"/>
              </a:rPr>
              <a:t> library</a:t>
            </a:r>
            <a:r>
              <a:rPr lang="en-US" sz="2400" dirty="0">
                <a:solidFill>
                  <a:srgbClr val="003EA8"/>
                </a:solidFill>
                <a:latin typeface="Times New Roman" panose="02020603050405020304" pitchFamily="18" charset="0"/>
                <a:ea typeface="SimSun" panose="02010600030101010101" pitchFamily="2" charset="-122"/>
              </a:rPr>
              <a:t>.</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 Controller Layer: </a:t>
            </a:r>
            <a:r>
              <a:rPr lang="en-US" sz="2400" dirty="0">
                <a:solidFill>
                  <a:srgbClr val="003EA8"/>
                </a:solidFill>
                <a:latin typeface="Times New Roman" panose="02020603050405020304" pitchFamily="18" charset="0"/>
                <a:ea typeface="SimSun" panose="02010600030101010101" pitchFamily="2" charset="-122"/>
              </a:rPr>
              <a:t>Acts as the bridge between the view and data processing layers. Controllers handle user-generated events, invoke methods from DAO or Chart classes to retrieve data, process results, and update the corresponding views.</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 Model Layer: </a:t>
            </a:r>
            <a:r>
              <a:rPr lang="en-US" sz="2400" dirty="0">
                <a:solidFill>
                  <a:srgbClr val="003EA8"/>
                </a:solidFill>
                <a:latin typeface="Times New Roman" panose="02020603050405020304" pitchFamily="18" charset="0"/>
                <a:ea typeface="SimSun" panose="02010600030101010101" pitchFamily="2" charset="-122"/>
              </a:rPr>
              <a:t>Represents the data entities in the application such as Agent, Mission, Skill, Team, etc. These classes use private attributes and provide public getter/setter methods to ensure encapsulation and data protection.</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 Data Access Object Layer (DAO): </a:t>
            </a:r>
            <a:r>
              <a:rPr lang="en-US" sz="2400" dirty="0">
                <a:solidFill>
                  <a:srgbClr val="003EA8"/>
                </a:solidFill>
                <a:latin typeface="Times New Roman" panose="02020603050405020304" pitchFamily="18" charset="0"/>
                <a:ea typeface="SimSun" panose="02010600030101010101" pitchFamily="2" charset="-122"/>
              </a:rPr>
              <a:t>Handles direct database operations through </a:t>
            </a:r>
            <a:r>
              <a:rPr lang="en-US" sz="2400" b="1" dirty="0">
                <a:solidFill>
                  <a:srgbClr val="003EA8"/>
                </a:solidFill>
                <a:latin typeface="Times New Roman" panose="02020603050405020304" pitchFamily="18" charset="0"/>
                <a:ea typeface="SimSun" panose="02010600030101010101" pitchFamily="2" charset="-122"/>
              </a:rPr>
              <a:t>JDBC</a:t>
            </a:r>
            <a:r>
              <a:rPr lang="en-US" sz="2400" dirty="0">
                <a:solidFill>
                  <a:srgbClr val="003EA8"/>
                </a:solidFill>
                <a:latin typeface="Times New Roman" panose="02020603050405020304" pitchFamily="18" charset="0"/>
                <a:ea typeface="SimSun" panose="02010600030101010101" pitchFamily="2" charset="-122"/>
              </a:rPr>
              <a:t>. DAO classes provide CRUD methods (Create, Read, Update, Delete), as well as basic search and statistical queries. Separating DAO reduces dependencies between business logic and data access code.</a:t>
            </a:r>
            <a:endParaRPr lang="vi-VN" sz="2400" dirty="0">
              <a:solidFill>
                <a:srgbClr val="003EA8"/>
              </a:solidFill>
              <a:effectLst/>
              <a:latin typeface="Times New Roman" panose="02020603050405020304" pitchFamily="18" charset="0"/>
              <a:ea typeface="SimSun" panose="02010600030101010101" pitchFamily="2" charset="-122"/>
            </a:endParaRPr>
          </a:p>
        </p:txBody>
      </p:sp>
      <p:sp>
        <p:nvSpPr>
          <p:cNvPr id="15" name="Rectangle 14">
            <a:extLst>
              <a:ext uri="{FF2B5EF4-FFF2-40B4-BE49-F238E27FC236}">
                <a16:creationId xmlns:a16="http://schemas.microsoft.com/office/drawing/2014/main" id="{276C8411-F370-4412-8F5F-B282402CB958}"/>
              </a:ext>
            </a:extLst>
          </p:cNvPr>
          <p:cNvSpPr/>
          <p:nvPr/>
        </p:nvSpPr>
        <p:spPr>
          <a:xfrm>
            <a:off x="8770591" y="3146108"/>
            <a:ext cx="9144000" cy="6001643"/>
          </a:xfrm>
          <a:prstGeom prst="rect">
            <a:avLst/>
          </a:prstGeom>
        </p:spPr>
        <p:txBody>
          <a:bodyPr>
            <a:spAutoFit/>
          </a:bodyPr>
          <a:lstStyle/>
          <a:p>
            <a:pPr indent="457200"/>
            <a:r>
              <a:rPr lang="en-US" sz="2400" b="1" dirty="0">
                <a:solidFill>
                  <a:srgbClr val="003EA8"/>
                </a:solidFill>
                <a:latin typeface="Times New Roman" panose="02020603050405020304" pitchFamily="18" charset="0"/>
                <a:ea typeface="SimSun" panose="02010600030101010101" pitchFamily="2" charset="-122"/>
              </a:rPr>
              <a:t> + Chart and </a:t>
            </a:r>
            <a:r>
              <a:rPr lang="en-US" sz="2400" b="1" dirty="0" err="1">
                <a:solidFill>
                  <a:srgbClr val="003EA8"/>
                </a:solidFill>
                <a:latin typeface="Times New Roman" panose="02020603050405020304" pitchFamily="18" charset="0"/>
                <a:ea typeface="SimSun" panose="02010600030101010101" pitchFamily="2" charset="-122"/>
              </a:rPr>
              <a:t>ChartDAO</a:t>
            </a:r>
            <a:r>
              <a:rPr lang="en-US" sz="2400" b="1" dirty="0">
                <a:solidFill>
                  <a:srgbClr val="003EA8"/>
                </a:solidFill>
                <a:latin typeface="Times New Roman" panose="02020603050405020304" pitchFamily="18" charset="0"/>
                <a:ea typeface="SimSun" panose="02010600030101010101" pitchFamily="2" charset="-122"/>
              </a:rPr>
              <a:t> Layer:</a:t>
            </a:r>
            <a:endParaRPr lang="vi-VN" sz="2400" dirty="0">
              <a:solidFill>
                <a:srgbClr val="003EA8"/>
              </a:solidFill>
              <a:latin typeface="Times New Roman" panose="02020603050405020304" pitchFamily="18" charset="0"/>
              <a:ea typeface="SimSun" panose="02010600030101010101" pitchFamily="2" charset="-122"/>
            </a:endParaRPr>
          </a:p>
          <a:p>
            <a:pPr marL="1257300" lvl="1" indent="-342900">
              <a:buFont typeface="Arial" panose="020B0604020202020204" pitchFamily="34" charset="0"/>
              <a:buChar char="•"/>
            </a:pPr>
            <a:r>
              <a:rPr lang="vi-VN" sz="2400" b="1" dirty="0">
                <a:solidFill>
                  <a:srgbClr val="003EA8"/>
                </a:solidFill>
                <a:latin typeface="Times New Roman" panose="02020603050405020304" pitchFamily="18" charset="0"/>
                <a:ea typeface="SimSun" panose="02010600030101010101" pitchFamily="2" charset="-122"/>
              </a:rPr>
              <a:t> </a:t>
            </a:r>
            <a:r>
              <a:rPr lang="en-US" sz="2400" b="1" dirty="0" err="1">
                <a:solidFill>
                  <a:srgbClr val="003EA8"/>
                </a:solidFill>
                <a:latin typeface="Times New Roman" panose="02020603050405020304" pitchFamily="18" charset="0"/>
                <a:ea typeface="SimSun" panose="02010600030101010101" pitchFamily="2" charset="-122"/>
              </a:rPr>
              <a:t>ChartDAO</a:t>
            </a:r>
            <a:r>
              <a:rPr lang="en-US" sz="2400" b="1" dirty="0">
                <a:solidFill>
                  <a:srgbClr val="003EA8"/>
                </a:solidFill>
                <a:latin typeface="Times New Roman" panose="02020603050405020304" pitchFamily="18" charset="0"/>
                <a:ea typeface="SimSun" panose="02010600030101010101" pitchFamily="2" charset="-122"/>
              </a:rPr>
              <a:t>:</a:t>
            </a:r>
            <a:r>
              <a:rPr lang="en-US" sz="2400" dirty="0">
                <a:solidFill>
                  <a:srgbClr val="003EA8"/>
                </a:solidFill>
                <a:latin typeface="Times New Roman" panose="02020603050405020304" pitchFamily="18" charset="0"/>
                <a:ea typeface="SimSun" panose="02010600030101010101" pitchFamily="2" charset="-122"/>
              </a:rPr>
              <a:t> Responsible for querying specific statistical data from the database, supporting charts such as mission count by year or agent distribution by nationality.</a:t>
            </a:r>
            <a:endParaRPr lang="vi-VN" sz="2400" dirty="0">
              <a:solidFill>
                <a:srgbClr val="003EA8"/>
              </a:solidFill>
              <a:latin typeface="Times New Roman" panose="02020603050405020304" pitchFamily="18" charset="0"/>
              <a:ea typeface="SimSun" panose="02010600030101010101" pitchFamily="2" charset="-122"/>
            </a:endParaRPr>
          </a:p>
          <a:p>
            <a:pPr marL="1257300" indent="-342900">
              <a:buFont typeface="Arial" panose="020B0604020202020204" pitchFamily="34" charset="0"/>
              <a:buChar char="•"/>
            </a:pPr>
            <a:r>
              <a:rPr lang="en-US" sz="2400" b="1" dirty="0">
                <a:solidFill>
                  <a:srgbClr val="003EA8"/>
                </a:solidFill>
                <a:latin typeface="Times New Roman" panose="02020603050405020304" pitchFamily="18" charset="0"/>
                <a:ea typeface="SimSun" panose="02010600030101010101" pitchFamily="2" charset="-122"/>
              </a:rPr>
              <a:t>Chart:</a:t>
            </a:r>
            <a:r>
              <a:rPr lang="en-US" sz="2400" dirty="0">
                <a:solidFill>
                  <a:srgbClr val="003EA8"/>
                </a:solidFill>
                <a:latin typeface="Times New Roman" panose="02020603050405020304" pitchFamily="18" charset="0"/>
                <a:ea typeface="SimSun" panose="02010600030101010101" pitchFamily="2" charset="-122"/>
              </a:rPr>
              <a:t> Receives data from </a:t>
            </a:r>
            <a:r>
              <a:rPr lang="en-US" sz="2400" dirty="0" err="1">
                <a:solidFill>
                  <a:srgbClr val="003EA8"/>
                </a:solidFill>
                <a:latin typeface="Times New Roman" panose="02020603050405020304" pitchFamily="18" charset="0"/>
                <a:ea typeface="SimSun" panose="02010600030101010101" pitchFamily="2" charset="-122"/>
              </a:rPr>
              <a:t>ChartDAO</a:t>
            </a:r>
            <a:r>
              <a:rPr lang="en-US" sz="2400" dirty="0">
                <a:solidFill>
                  <a:srgbClr val="003EA8"/>
                </a:solidFill>
                <a:latin typeface="Times New Roman" panose="02020603050405020304" pitchFamily="18" charset="0"/>
                <a:ea typeface="SimSun" panose="02010600030101010101" pitchFamily="2" charset="-122"/>
              </a:rPr>
              <a:t>, processes it, and displays charts using </a:t>
            </a:r>
            <a:r>
              <a:rPr lang="en-US" sz="2400" b="1" dirty="0" err="1">
                <a:solidFill>
                  <a:srgbClr val="003EA8"/>
                </a:solidFill>
                <a:latin typeface="Times New Roman" panose="02020603050405020304" pitchFamily="18" charset="0"/>
                <a:ea typeface="SimSun" panose="02010600030101010101" pitchFamily="2" charset="-122"/>
              </a:rPr>
              <a:t>JFreeChart</a:t>
            </a:r>
            <a:r>
              <a:rPr lang="en-US" sz="2400" dirty="0">
                <a:solidFill>
                  <a:srgbClr val="003EA8"/>
                </a:solidFill>
                <a:latin typeface="Times New Roman" panose="02020603050405020304" pitchFamily="18" charset="0"/>
                <a:ea typeface="SimSun" panose="02010600030101010101" pitchFamily="2" charset="-122"/>
              </a:rPr>
              <a:t> in forms like bar charts, pie charts, and line charts, embedded directly in the Swing interface.</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 Config Layer: </a:t>
            </a:r>
            <a:r>
              <a:rPr lang="en-US" sz="2400" dirty="0">
                <a:solidFill>
                  <a:srgbClr val="003EA8"/>
                </a:solidFill>
                <a:latin typeface="Times New Roman" panose="02020603050405020304" pitchFamily="18" charset="0"/>
                <a:ea typeface="SimSun" panose="02010600030101010101" pitchFamily="2" charset="-122"/>
              </a:rPr>
              <a:t>Contains database connection parameters such as URL, username, and password, and provides methods to establish connections via</a:t>
            </a:r>
            <a:r>
              <a:rPr lang="en-US" sz="2400" b="1" dirty="0">
                <a:solidFill>
                  <a:srgbClr val="003EA8"/>
                </a:solidFill>
                <a:latin typeface="Times New Roman" panose="02020603050405020304" pitchFamily="18" charset="0"/>
                <a:ea typeface="SimSun" panose="02010600030101010101" pitchFamily="2" charset="-122"/>
              </a:rPr>
              <a:t> JDBC</a:t>
            </a:r>
            <a:r>
              <a:rPr lang="en-US" sz="2400" dirty="0">
                <a:solidFill>
                  <a:srgbClr val="003EA8"/>
                </a:solidFill>
                <a:latin typeface="Times New Roman" panose="02020603050405020304" pitchFamily="18" charset="0"/>
                <a:ea typeface="SimSun" panose="02010600030101010101" pitchFamily="2" charset="-122"/>
              </a:rPr>
              <a:t>. Having a separate Config class facilitates easy management and modification of connection settings when needed.</a:t>
            </a:r>
            <a:endParaRPr lang="vi-VN" sz="2400" dirty="0">
              <a:solidFill>
                <a:srgbClr val="003EA8"/>
              </a:solidFill>
              <a:latin typeface="Times New Roman" panose="02020603050405020304" pitchFamily="18" charset="0"/>
              <a:ea typeface="SimSun" panose="02010600030101010101" pitchFamily="2" charset="-122"/>
            </a:endParaRPr>
          </a:p>
          <a:p>
            <a:pPr marL="457200"/>
            <a:r>
              <a:rPr lang="en-US" sz="2400" b="1" dirty="0">
                <a:solidFill>
                  <a:srgbClr val="003EA8"/>
                </a:solidFill>
                <a:latin typeface="Times New Roman" panose="02020603050405020304" pitchFamily="18" charset="0"/>
                <a:ea typeface="SimSun" panose="02010600030101010101" pitchFamily="2" charset="-122"/>
              </a:rPr>
              <a:t> + Icon Layer: </a:t>
            </a:r>
            <a:r>
              <a:rPr lang="en-US" sz="2400" dirty="0">
                <a:solidFill>
                  <a:srgbClr val="003EA8"/>
                </a:solidFill>
                <a:latin typeface="Times New Roman" panose="02020603050405020304" pitchFamily="18" charset="0"/>
                <a:ea typeface="SimSun" panose="02010600030101010101" pitchFamily="2" charset="-122"/>
              </a:rPr>
              <a:t>Stores and manages image icon files used in the user interface to ensure a visually appealing and consistent graphical appearance</a:t>
            </a:r>
            <a:endParaRPr lang="vi-VN" sz="2400" dirty="0">
              <a:solidFill>
                <a:srgbClr val="003EA8"/>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9095436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anim calcmode="lin" valueType="num">
                                      <p:cBhvr>
                                        <p:cTn id="21" dur="1000" fill="hold"/>
                                        <p:tgtEl>
                                          <p:spTgt spid="15"/>
                                        </p:tgtEl>
                                        <p:attrNameLst>
                                          <p:attrName>ppt_x</p:attrName>
                                        </p:attrNameLst>
                                      </p:cBhvr>
                                      <p:tavLst>
                                        <p:tav tm="0">
                                          <p:val>
                                            <p:strVal val="#ppt_x"/>
                                          </p:val>
                                        </p:tav>
                                        <p:tav tm="100000">
                                          <p:val>
                                            <p:strVal val="#ppt_x"/>
                                          </p:val>
                                        </p:tav>
                                      </p:tavLst>
                                    </p:anim>
                                    <p:anim calcmode="lin" valueType="num">
                                      <p:cBhvr>
                                        <p:cTn id="2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P spid="1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1"/>
            <a:ext cx="17685992" cy="3162301"/>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86352"/>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06822"/>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3619500"/>
            <a:ext cx="17685992" cy="63246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2347594"/>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760102" y="5252026"/>
            <a:ext cx="16767796" cy="2308324"/>
          </a:xfrm>
          <a:prstGeom prst="rect">
            <a:avLst/>
          </a:prstGeom>
        </p:spPr>
        <p:txBody>
          <a:bodyPr wrap="square">
            <a:spAutoFit/>
          </a:bodyPr>
          <a:lstStyle/>
          <a:p>
            <a:r>
              <a:rPr lang="en-US" sz="3600" dirty="0">
                <a:solidFill>
                  <a:srgbClr val="003EA8"/>
                </a:solidFill>
                <a:latin typeface="Times New Roman" panose="02020603050405020304" pitchFamily="18" charset="0"/>
                <a:cs typeface="Times New Roman" panose="02020603050405020304" pitchFamily="18" charset="0"/>
              </a:rPr>
              <a:t>- Summary, The general architecture of the application is designed with </a:t>
            </a:r>
            <a:r>
              <a:rPr lang="en-US" sz="3600" b="1" dirty="0">
                <a:solidFill>
                  <a:srgbClr val="003EA8"/>
                </a:solidFill>
                <a:latin typeface="Times New Roman" panose="02020603050405020304" pitchFamily="18" charset="0"/>
                <a:cs typeface="Times New Roman" panose="02020603050405020304" pitchFamily="18" charset="0"/>
              </a:rPr>
              <a:t>modularity </a:t>
            </a:r>
            <a:r>
              <a:rPr lang="en-US" sz="3600" dirty="0">
                <a:solidFill>
                  <a:srgbClr val="003EA8"/>
                </a:solidFill>
                <a:latin typeface="Times New Roman" panose="02020603050405020304" pitchFamily="18" charset="0"/>
                <a:cs typeface="Times New Roman" panose="02020603050405020304" pitchFamily="18" charset="0"/>
              </a:rPr>
              <a:t>in mind, ensuring each layer fulfills its responsibilities properly. This approach minimizes dependencies among components, increases reusability, and facilitates maintenance and future extensibility</a:t>
            </a:r>
            <a:endParaRPr lang="vi-VN" sz="3600" dirty="0">
              <a:solidFill>
                <a:srgbClr val="003EA8"/>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1B4F774D-D623-4367-B808-7A5F7CE8C5A6}"/>
              </a:ext>
            </a:extLst>
          </p:cNvPr>
          <p:cNvSpPr/>
          <p:nvPr/>
        </p:nvSpPr>
        <p:spPr>
          <a:xfrm>
            <a:off x="9448800" y="2324100"/>
            <a:ext cx="49241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2.1.1. General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7608219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219294" y="2619220"/>
            <a:ext cx="15795020" cy="7324880"/>
            <a:chOff x="0" y="0"/>
            <a:chExt cx="5762066" cy="1289585"/>
          </a:xfrm>
        </p:grpSpPr>
        <p:sp>
          <p:nvSpPr>
            <p:cNvPr id="4" name="Freeform 4"/>
            <p:cNvSpPr/>
            <p:nvPr/>
          </p:nvSpPr>
          <p:spPr>
            <a:xfrm>
              <a:off x="0" y="0"/>
              <a:ext cx="5762066" cy="1289585"/>
            </a:xfrm>
            <a:custGeom>
              <a:avLst/>
              <a:gdLst/>
              <a:ahLst/>
              <a:cxnLst/>
              <a:rect l="l" t="t" r="r" b="b"/>
              <a:pathLst>
                <a:path w="5762066" h="1289585">
                  <a:moveTo>
                    <a:pt x="0" y="0"/>
                  </a:moveTo>
                  <a:lnTo>
                    <a:pt x="5762066" y="0"/>
                  </a:lnTo>
                  <a:lnTo>
                    <a:pt x="5762066" y="1289585"/>
                  </a:lnTo>
                  <a:lnTo>
                    <a:pt x="0" y="1289585"/>
                  </a:lnTo>
                  <a:close/>
                </a:path>
              </a:pathLst>
            </a:custGeom>
            <a:solidFill>
              <a:srgbClr val="FFFFFF"/>
            </a:solidFill>
          </p:spPr>
        </p:sp>
      </p:grpSp>
      <p:grpSp>
        <p:nvGrpSpPr>
          <p:cNvPr id="5" name="Group 5"/>
          <p:cNvGrpSpPr/>
          <p:nvPr/>
        </p:nvGrpSpPr>
        <p:grpSpPr>
          <a:xfrm>
            <a:off x="1219294" y="419100"/>
            <a:ext cx="15795020" cy="1795905"/>
            <a:chOff x="0" y="0"/>
            <a:chExt cx="5762066" cy="1289585"/>
          </a:xfrm>
        </p:grpSpPr>
        <p:sp>
          <p:nvSpPr>
            <p:cNvPr id="6" name="Freeform 6"/>
            <p:cNvSpPr/>
            <p:nvPr/>
          </p:nvSpPr>
          <p:spPr>
            <a:xfrm>
              <a:off x="0" y="0"/>
              <a:ext cx="5762066" cy="1289585"/>
            </a:xfrm>
            <a:custGeom>
              <a:avLst/>
              <a:gdLst/>
              <a:ahLst/>
              <a:cxnLst/>
              <a:rect l="l" t="t" r="r" b="b"/>
              <a:pathLst>
                <a:path w="5762066" h="1289585">
                  <a:moveTo>
                    <a:pt x="0" y="0"/>
                  </a:moveTo>
                  <a:lnTo>
                    <a:pt x="5762066" y="0"/>
                  </a:lnTo>
                  <a:lnTo>
                    <a:pt x="5762066" y="1289585"/>
                  </a:lnTo>
                  <a:lnTo>
                    <a:pt x="0" y="1289585"/>
                  </a:lnTo>
                  <a:close/>
                </a:path>
              </a:pathLst>
            </a:custGeom>
            <a:solidFill>
              <a:srgbClr val="FFFFFF"/>
            </a:solidFill>
          </p:spPr>
        </p:sp>
      </p:grpSp>
      <p:graphicFrame>
        <p:nvGraphicFramePr>
          <p:cNvPr id="18" name="Table 18">
            <a:extLst>
              <a:ext uri="{FF2B5EF4-FFF2-40B4-BE49-F238E27FC236}">
                <a16:creationId xmlns:a16="http://schemas.microsoft.com/office/drawing/2014/main" id="{7F840C03-B9EF-46F6-91D2-917548B3B3F6}"/>
              </a:ext>
            </a:extLst>
          </p:cNvPr>
          <p:cNvGraphicFramePr>
            <a:graphicFrameLocks noGrp="1"/>
          </p:cNvGraphicFramePr>
          <p:nvPr>
            <p:extLst>
              <p:ext uri="{D42A27DB-BD31-4B8C-83A1-F6EECF244321}">
                <p14:modId xmlns:p14="http://schemas.microsoft.com/office/powerpoint/2010/main" val="635423096"/>
              </p:ext>
            </p:extLst>
          </p:nvPr>
        </p:nvGraphicFramePr>
        <p:xfrm>
          <a:off x="3048000" y="3009900"/>
          <a:ext cx="12192000" cy="6375400"/>
        </p:xfrm>
        <a:graphic>
          <a:graphicData uri="http://schemas.openxmlformats.org/drawingml/2006/table">
            <a:tbl>
              <a:tblPr firstRow="1" bandRow="1">
                <a:tableStyleId>{B301B821-A1FF-4177-AEE7-76D212191A09}</a:tableStyleId>
              </a:tblPr>
              <a:tblGrid>
                <a:gridCol w="6096000">
                  <a:extLst>
                    <a:ext uri="{9D8B030D-6E8A-4147-A177-3AD203B41FA5}">
                      <a16:colId xmlns:a16="http://schemas.microsoft.com/office/drawing/2014/main" val="3533024242"/>
                    </a:ext>
                  </a:extLst>
                </a:gridCol>
                <a:gridCol w="6096000">
                  <a:extLst>
                    <a:ext uri="{9D8B030D-6E8A-4147-A177-3AD203B41FA5}">
                      <a16:colId xmlns:a16="http://schemas.microsoft.com/office/drawing/2014/main" val="2517217514"/>
                    </a:ext>
                  </a:extLst>
                </a:gridCol>
              </a:tblGrid>
              <a:tr h="685800">
                <a:tc>
                  <a:txBody>
                    <a:bodyPr/>
                    <a:lstStyle/>
                    <a:p>
                      <a:pPr algn="ctr"/>
                      <a:r>
                        <a:rPr lang="en-US" sz="3200" dirty="0">
                          <a:latin typeface="Times New Roman" panose="02020603050405020304" pitchFamily="18" charset="0"/>
                          <a:cs typeface="Times New Roman" panose="02020603050405020304" pitchFamily="18" charset="0"/>
                        </a:rPr>
                        <a:t>ABBREVIATION</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EXPLANATION</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15634191"/>
                  </a:ext>
                </a:extLst>
              </a:tr>
              <a:tr h="711200">
                <a:tc>
                  <a:txBody>
                    <a:bodyPr/>
                    <a:lstStyle/>
                    <a:p>
                      <a:pPr algn="ctr"/>
                      <a:r>
                        <a:rPr lang="en-US" sz="3200" dirty="0">
                          <a:latin typeface="Times New Roman" panose="02020603050405020304" pitchFamily="18" charset="0"/>
                          <a:cs typeface="Times New Roman" panose="02020603050405020304" pitchFamily="18" charset="0"/>
                        </a:rPr>
                        <a:t>DAO</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Data Access Object</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91154234"/>
                  </a:ext>
                </a:extLst>
              </a:tr>
              <a:tr h="711200">
                <a:tc>
                  <a:txBody>
                    <a:bodyPr/>
                    <a:lstStyle/>
                    <a:p>
                      <a:pPr algn="ctr"/>
                      <a:r>
                        <a:rPr lang="en-US" sz="3200" dirty="0">
                          <a:latin typeface="Times New Roman" panose="02020603050405020304" pitchFamily="18" charset="0"/>
                          <a:cs typeface="Times New Roman" panose="02020603050405020304" pitchFamily="18" charset="0"/>
                        </a:rPr>
                        <a:t>CRUD</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Create, Read, Update, Delete</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94644018"/>
                  </a:ext>
                </a:extLst>
              </a:tr>
              <a:tr h="711200">
                <a:tc>
                  <a:txBody>
                    <a:bodyPr/>
                    <a:lstStyle/>
                    <a:p>
                      <a:pPr algn="ctr"/>
                      <a:r>
                        <a:rPr lang="en-US" sz="3200" dirty="0">
                          <a:latin typeface="Times New Roman" panose="02020603050405020304" pitchFamily="18" charset="0"/>
                          <a:cs typeface="Times New Roman" panose="02020603050405020304" pitchFamily="18" charset="0"/>
                        </a:rPr>
                        <a:t>DB</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Date Base</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065509"/>
                  </a:ext>
                </a:extLst>
              </a:tr>
              <a:tr h="711200">
                <a:tc>
                  <a:txBody>
                    <a:bodyPr/>
                    <a:lstStyle/>
                    <a:p>
                      <a:pPr algn="ctr"/>
                      <a:r>
                        <a:rPr lang="en-US" sz="3200" dirty="0">
                          <a:latin typeface="Times New Roman" panose="02020603050405020304" pitchFamily="18" charset="0"/>
                          <a:cs typeface="Times New Roman" panose="02020603050405020304" pitchFamily="18" charset="0"/>
                        </a:rPr>
                        <a:t>OOP</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Object-Oriented Programming</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2090522"/>
                  </a:ext>
                </a:extLst>
              </a:tr>
              <a:tr h="711200">
                <a:tc>
                  <a:txBody>
                    <a:bodyPr/>
                    <a:lstStyle/>
                    <a:p>
                      <a:pPr algn="ctr"/>
                      <a:r>
                        <a:rPr lang="en-US" sz="3200" dirty="0">
                          <a:latin typeface="Times New Roman" panose="02020603050405020304" pitchFamily="18" charset="0"/>
                          <a:cs typeface="Times New Roman" panose="02020603050405020304" pitchFamily="18" charset="0"/>
                        </a:rPr>
                        <a:t>UI</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User Interface</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17221246"/>
                  </a:ext>
                </a:extLst>
              </a:tr>
              <a:tr h="711200">
                <a:tc>
                  <a:txBody>
                    <a:bodyPr/>
                    <a:lstStyle/>
                    <a:p>
                      <a:pPr algn="ctr"/>
                      <a:r>
                        <a:rPr lang="en-US" sz="3200" dirty="0">
                          <a:latin typeface="Times New Roman" panose="02020603050405020304" pitchFamily="18" charset="0"/>
                          <a:cs typeface="Times New Roman" panose="02020603050405020304" pitchFamily="18" charset="0"/>
                        </a:rPr>
                        <a:t>MVC</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Model – View – Controller</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23188742"/>
                  </a:ext>
                </a:extLst>
              </a:tr>
              <a:tr h="711200">
                <a:tc>
                  <a:txBody>
                    <a:bodyPr/>
                    <a:lstStyle/>
                    <a:p>
                      <a:pPr algn="ctr"/>
                      <a:r>
                        <a:rPr lang="en-US" sz="3200" dirty="0">
                          <a:latin typeface="Times New Roman" panose="02020603050405020304" pitchFamily="18" charset="0"/>
                          <a:cs typeface="Times New Roman" panose="02020603050405020304" pitchFamily="18" charset="0"/>
                        </a:rPr>
                        <a:t>PK</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Primary Key</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959987"/>
                  </a:ext>
                </a:extLst>
              </a:tr>
              <a:tr h="711200">
                <a:tc>
                  <a:txBody>
                    <a:bodyPr/>
                    <a:lstStyle/>
                    <a:p>
                      <a:pPr algn="ctr"/>
                      <a:r>
                        <a:rPr lang="en-US" sz="3200" dirty="0">
                          <a:latin typeface="Times New Roman" panose="02020603050405020304" pitchFamily="18" charset="0"/>
                          <a:cs typeface="Times New Roman" panose="02020603050405020304" pitchFamily="18" charset="0"/>
                        </a:rPr>
                        <a:t>JDBC</a:t>
                      </a:r>
                      <a:endParaRPr lang="vi-VN" sz="3200" dirty="0">
                        <a:latin typeface="Times New Roman" panose="02020603050405020304" pitchFamily="18" charset="0"/>
                        <a:cs typeface="Times New Roman" panose="02020603050405020304" pitchFamily="18" charset="0"/>
                      </a:endParaRPr>
                    </a:p>
                  </a:txBody>
                  <a:tcPr/>
                </a:tc>
                <a:tc>
                  <a:txBody>
                    <a:bodyPr/>
                    <a:lstStyle/>
                    <a:p>
                      <a:pPr algn="ctr"/>
                      <a:r>
                        <a:rPr lang="en-US" sz="3200" dirty="0">
                          <a:latin typeface="Times New Roman" panose="02020603050405020304" pitchFamily="18" charset="0"/>
                          <a:cs typeface="Times New Roman" panose="02020603050405020304" pitchFamily="18" charset="0"/>
                        </a:rPr>
                        <a:t>Java </a:t>
                      </a:r>
                      <a:r>
                        <a:rPr lang="en-US" sz="3200" dirty="0" err="1">
                          <a:latin typeface="Times New Roman" panose="02020603050405020304" pitchFamily="18" charset="0"/>
                          <a:cs typeface="Times New Roman" panose="02020603050405020304" pitchFamily="18" charset="0"/>
                        </a:rPr>
                        <a:t>DataBase</a:t>
                      </a:r>
                      <a:r>
                        <a:rPr lang="en-US" sz="3200" dirty="0">
                          <a:latin typeface="Times New Roman" panose="02020603050405020304" pitchFamily="18" charset="0"/>
                          <a:cs typeface="Times New Roman" panose="02020603050405020304" pitchFamily="18" charset="0"/>
                        </a:rPr>
                        <a:t> Connectivity</a:t>
                      </a:r>
                      <a:endParaRPr lang="vi-VN" sz="3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36755650"/>
                  </a:ext>
                </a:extLst>
              </a:tr>
            </a:tbl>
          </a:graphicData>
        </a:graphic>
      </p:graphicFrame>
      <p:sp>
        <p:nvSpPr>
          <p:cNvPr id="7" name="Freeform 7"/>
          <p:cNvSpPr/>
          <p:nvPr/>
        </p:nvSpPr>
        <p:spPr>
          <a:xfrm flipH="1">
            <a:off x="14972495" y="7296334"/>
            <a:ext cx="5533751" cy="1961966"/>
          </a:xfrm>
          <a:custGeom>
            <a:avLst/>
            <a:gdLst/>
            <a:ahLst/>
            <a:cxnLst/>
            <a:rect l="l" t="t" r="r" b="b"/>
            <a:pathLst>
              <a:path w="5533751" h="1961966">
                <a:moveTo>
                  <a:pt x="5533751" y="0"/>
                </a:moveTo>
                <a:lnTo>
                  <a:pt x="0" y="0"/>
                </a:lnTo>
                <a:lnTo>
                  <a:pt x="0" y="1961966"/>
                </a:lnTo>
                <a:lnTo>
                  <a:pt x="5533751" y="1961966"/>
                </a:lnTo>
                <a:lnTo>
                  <a:pt x="5533751"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2218246" y="7296334"/>
            <a:ext cx="5533751" cy="1961966"/>
          </a:xfrm>
          <a:custGeom>
            <a:avLst/>
            <a:gdLst/>
            <a:ahLst/>
            <a:cxnLst/>
            <a:rect l="l" t="t" r="r" b="b"/>
            <a:pathLst>
              <a:path w="5533751" h="1961966">
                <a:moveTo>
                  <a:pt x="0" y="0"/>
                </a:moveTo>
                <a:lnTo>
                  <a:pt x="5533751" y="0"/>
                </a:lnTo>
                <a:lnTo>
                  <a:pt x="5533751" y="1961966"/>
                </a:lnTo>
                <a:lnTo>
                  <a:pt x="0" y="19619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2170659" y="876300"/>
            <a:ext cx="13892290" cy="880306"/>
          </a:xfrm>
          <a:prstGeom prst="rect">
            <a:avLst/>
          </a:prstGeom>
        </p:spPr>
        <p:txBody>
          <a:bodyPr lIns="0" tIns="0" rIns="0" bIns="0" rtlCol="0" anchor="t">
            <a:spAutoFit/>
          </a:bodyPr>
          <a:lstStyle/>
          <a:p>
            <a:pPr algn="ctr">
              <a:lnSpc>
                <a:spcPts val="7424"/>
              </a:lnSpc>
            </a:pPr>
            <a:r>
              <a:rPr lang="en-US" sz="5499" b="1" dirty="0">
                <a:solidFill>
                  <a:srgbClr val="003EA8"/>
                </a:solidFill>
                <a:latin typeface="Times New Roman" panose="02020603050405020304" pitchFamily="18" charset="0"/>
                <a:ea typeface="Muli Bold"/>
                <a:cs typeface="Times New Roman" panose="02020603050405020304" pitchFamily="18" charset="0"/>
                <a:sym typeface="Muli Bold"/>
              </a:rPr>
              <a:t>LIST OF ABBREVIATIONS</a:t>
            </a:r>
          </a:p>
        </p:txBody>
      </p:sp>
      <p:sp>
        <p:nvSpPr>
          <p:cNvPr id="15" name="Freeform 15"/>
          <p:cNvSpPr/>
          <p:nvPr/>
        </p:nvSpPr>
        <p:spPr>
          <a:xfrm>
            <a:off x="16793505" y="374230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16"/>
          <p:cNvSpPr/>
          <p:nvPr/>
        </p:nvSpPr>
        <p:spPr>
          <a:xfrm>
            <a:off x="1009650" y="128171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457200" y="1428750"/>
            <a:ext cx="8686800" cy="646331"/>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1. User Management and Authentication:</a:t>
            </a:r>
            <a:endParaRPr lang="vi-VN" sz="3600" b="1" dirty="0">
              <a:solidFill>
                <a:srgbClr val="003EA8"/>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6A811FD1-33F3-49CF-AF1A-DF736F0762A3}"/>
              </a:ext>
            </a:extLst>
          </p:cNvPr>
          <p:cNvSpPr/>
          <p:nvPr/>
        </p:nvSpPr>
        <p:spPr>
          <a:xfrm>
            <a:off x="9448800" y="130642"/>
            <a:ext cx="5657896"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2.1.2. Functional Requirements</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2B1DEAF8-F253-4820-AD62-F413417CB342}"/>
              </a:ext>
            </a:extLst>
          </p:cNvPr>
          <p:cNvCxnSpPr/>
          <p:nvPr/>
        </p:nvCxnSpPr>
        <p:spPr>
          <a:xfrm>
            <a:off x="9144000" y="2705100"/>
            <a:ext cx="0" cy="7010400"/>
          </a:xfrm>
          <a:prstGeom prst="line">
            <a:avLst/>
          </a:prstGeom>
          <a:ln>
            <a:solidFill>
              <a:srgbClr val="003EA8"/>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C04A842-2882-4C7B-B92B-ADAA526B36B4}"/>
              </a:ext>
            </a:extLst>
          </p:cNvPr>
          <p:cNvSpPr/>
          <p:nvPr/>
        </p:nvSpPr>
        <p:spPr>
          <a:xfrm>
            <a:off x="-152395" y="2528500"/>
            <a:ext cx="9296395" cy="7848302"/>
          </a:xfrm>
          <a:prstGeom prst="rect">
            <a:avLst/>
          </a:prstGeom>
        </p:spPr>
        <p:txBody>
          <a:bodyPr wrap="square">
            <a:spAutoFit/>
          </a:bodyPr>
          <a:lstStyle/>
          <a:p>
            <a:pPr marL="457200"/>
            <a:r>
              <a:rPr lang="en-US" sz="2400" b="1" dirty="0">
                <a:solidFill>
                  <a:srgbClr val="003EA8"/>
                </a:solidFill>
                <a:latin typeface="Times New Roman" panose="02020603050405020304" pitchFamily="18" charset="0"/>
                <a:ea typeface="SimSun" panose="02010600030101010101" pitchFamily="2" charset="-122"/>
              </a:rPr>
              <a:t>- Login/Logout:</a:t>
            </a:r>
          </a:p>
          <a:p>
            <a:pPr marL="457200"/>
            <a:r>
              <a:rPr lang="en-US" sz="2400" dirty="0">
                <a:solidFill>
                  <a:srgbClr val="003EA8"/>
                </a:solidFill>
                <a:effectLst/>
                <a:latin typeface="Times New Roman" panose="02020603050405020304" pitchFamily="18" charset="0"/>
                <a:ea typeface="SimSun" panose="02010600030101010101" pitchFamily="2" charset="-122"/>
              </a:rPr>
              <a:t> + The system provides a login interfac</a:t>
            </a:r>
            <a:r>
              <a:rPr lang="en-US" sz="2400" dirty="0">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 </a:t>
            </a:r>
            <a:r>
              <a:rPr lang="en-US" sz="2400" dirty="0">
                <a:solidFill>
                  <a:srgbClr val="003EA8"/>
                </a:solidFill>
                <a:latin typeface="Times New Roman" panose="02020603050405020304" pitchFamily="18" charset="0"/>
                <a:cs typeface="Times New Roman" panose="02020603050405020304" pitchFamily="18" charset="0"/>
              </a:rPr>
              <a:t>where users can enter their username and password.</a:t>
            </a:r>
            <a:endParaRPr lang="vi-VN" sz="2400"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User credentials are authenticated against data stored in the </a:t>
            </a:r>
            <a:r>
              <a:rPr lang="en-US" sz="2400" b="1" dirty="0">
                <a:solidFill>
                  <a:srgbClr val="003EA8"/>
                </a:solidFill>
                <a:latin typeface="Times New Roman" panose="02020603050405020304" pitchFamily="18" charset="0"/>
                <a:cs typeface="Times New Roman" panose="02020603050405020304" pitchFamily="18" charset="0"/>
              </a:rPr>
              <a:t>Account</a:t>
            </a:r>
            <a:r>
              <a:rPr lang="en-US" sz="2400" dirty="0">
                <a:solidFill>
                  <a:srgbClr val="003EA8"/>
                </a:solidFill>
                <a:latin typeface="Times New Roman" panose="02020603050405020304" pitchFamily="18" charset="0"/>
                <a:cs typeface="Times New Roman" panose="02020603050405020304" pitchFamily="18" charset="0"/>
              </a:rPr>
              <a:t> table of the MySQL database.</a:t>
            </a:r>
            <a:endParaRPr lang="vi-VN" sz="2400"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Passwords are encrypted using the </a:t>
            </a:r>
            <a:r>
              <a:rPr lang="en-US" sz="2400" b="1" dirty="0">
                <a:solidFill>
                  <a:srgbClr val="003EA8"/>
                </a:solidFill>
                <a:latin typeface="Times New Roman" panose="02020603050405020304" pitchFamily="18" charset="0"/>
                <a:cs typeface="Times New Roman" panose="02020603050405020304" pitchFamily="18" charset="0"/>
              </a:rPr>
              <a:t>SHA-256</a:t>
            </a:r>
            <a:r>
              <a:rPr lang="en-US" sz="2400" dirty="0">
                <a:solidFill>
                  <a:srgbClr val="003EA8"/>
                </a:solidFill>
                <a:latin typeface="Times New Roman" panose="02020603050405020304" pitchFamily="18" charset="0"/>
                <a:cs typeface="Times New Roman" panose="02020603050405020304" pitchFamily="18" charset="0"/>
              </a:rPr>
              <a:t> algorithm before being stored.</a:t>
            </a:r>
            <a:endParaRPr lang="vi-VN" sz="2400"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Displays an error message upon failed login attempts and supports account locking after multiple consecutive failures</a:t>
            </a:r>
            <a:r>
              <a:rPr lang="vi-VN" sz="2400" dirty="0">
                <a:solidFill>
                  <a:srgbClr val="003EA8"/>
                </a:solidFill>
                <a:latin typeface="Times New Roman" panose="02020603050405020304" pitchFamily="18" charset="0"/>
                <a:cs typeface="Times New Roman" panose="02020603050405020304" pitchFamily="18" charset="0"/>
              </a:rPr>
              <a:t>.</a:t>
            </a: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Stores the current user session information upon successful login and redirects to the </a:t>
            </a:r>
            <a:r>
              <a:rPr lang="en-US" sz="2400" b="1" dirty="0">
                <a:solidFill>
                  <a:srgbClr val="003EA8"/>
                </a:solidFill>
                <a:latin typeface="Times New Roman" panose="02020603050405020304" pitchFamily="18" charset="0"/>
                <a:cs typeface="Times New Roman" panose="02020603050405020304" pitchFamily="18" charset="0"/>
              </a:rPr>
              <a:t>Dashboard</a:t>
            </a:r>
            <a:r>
              <a:rPr lang="en-US" sz="2400" dirty="0">
                <a:solidFill>
                  <a:srgbClr val="003EA8"/>
                </a:solidFill>
                <a:latin typeface="Times New Roman" panose="02020603050405020304" pitchFamily="18" charset="0"/>
                <a:cs typeface="Times New Roman" panose="02020603050405020304" pitchFamily="18" charset="0"/>
              </a:rPr>
              <a:t> interface.</a:t>
            </a:r>
            <a:endParaRPr lang="vi-VN" sz="2400"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Supports logout functionality</a:t>
            </a:r>
          </a:p>
          <a:p>
            <a:pPr marL="457200"/>
            <a:r>
              <a:rPr lang="en-US" sz="2400" b="1" dirty="0">
                <a:solidFill>
                  <a:srgbClr val="003EA8"/>
                </a:solidFill>
                <a:latin typeface="Times New Roman" panose="02020603050405020304" pitchFamily="18" charset="0"/>
                <a:cs typeface="Times New Roman" panose="02020603050405020304" pitchFamily="18" charset="0"/>
              </a:rPr>
              <a:t>- User Profile Management:</a:t>
            </a:r>
            <a:endParaRPr lang="vi-VN" sz="2400" b="1"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Displays basic information (full name, email, role) of the currently logged-in user.</a:t>
            </a:r>
            <a:endParaRPr lang="vi-VN" sz="2400"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Allows users to change their own password</a:t>
            </a:r>
          </a:p>
          <a:p>
            <a:pPr marL="457200"/>
            <a:r>
              <a:rPr lang="en-US" sz="2400" b="1" dirty="0">
                <a:solidFill>
                  <a:srgbClr val="003EA8"/>
                </a:solidFill>
                <a:latin typeface="Times New Roman" panose="02020603050405020304" pitchFamily="18" charset="0"/>
                <a:cs typeface="Times New Roman" panose="02020603050405020304" pitchFamily="18" charset="0"/>
              </a:rPr>
              <a:t>- User Account Management:</a:t>
            </a:r>
            <a:endParaRPr lang="vi-VN" sz="2400" b="1" dirty="0">
              <a:solidFill>
                <a:srgbClr val="003EA8"/>
              </a:solidFill>
              <a:latin typeface="Times New Roman" panose="02020603050405020304" pitchFamily="18" charset="0"/>
              <a:cs typeface="Times New Roman" panose="02020603050405020304" pitchFamily="18" charset="0"/>
            </a:endParaRPr>
          </a:p>
          <a:p>
            <a:pPr marL="457200"/>
            <a:r>
              <a:rPr lang="vi-VN" sz="2400" dirty="0">
                <a:solidFill>
                  <a:srgbClr val="003EA8"/>
                </a:solidFill>
                <a:latin typeface="Times New Roman" panose="02020603050405020304" pitchFamily="18" charset="0"/>
                <a:cs typeface="Times New Roman" panose="02020603050405020304" pitchFamily="18" charset="0"/>
              </a:rPr>
              <a:t> + </a:t>
            </a:r>
            <a:r>
              <a:rPr lang="en-US" sz="2400" dirty="0">
                <a:solidFill>
                  <a:srgbClr val="003EA8"/>
                </a:solidFill>
                <a:latin typeface="Times New Roman" panose="02020603050405020304" pitchFamily="18" charset="0"/>
                <a:cs typeface="Times New Roman" panose="02020603050405020304" pitchFamily="18" charset="0"/>
              </a:rPr>
              <a:t>Admin users are allowed to view the list of accounts, add new users, edit user information (email, role), or delete users from the system.</a:t>
            </a:r>
            <a:endParaRPr lang="vi-VN" sz="2400" dirty="0">
              <a:solidFill>
                <a:srgbClr val="003EA8"/>
              </a:solidFill>
              <a:latin typeface="Times New Roman" panose="02020603050405020304" pitchFamily="18" charset="0"/>
              <a:cs typeface="Times New Roman" panose="02020603050405020304" pitchFamily="18" charset="0"/>
            </a:endParaRPr>
          </a:p>
          <a:p>
            <a:pPr marL="457200"/>
            <a:endParaRPr lang="vi-VN" sz="2400" dirty="0">
              <a:solidFill>
                <a:srgbClr val="003EA8"/>
              </a:solidFill>
              <a:latin typeface="Times New Roman" panose="02020603050405020304" pitchFamily="18" charset="0"/>
              <a:cs typeface="Times New Roman" panose="02020603050405020304" pitchFamily="18" charset="0"/>
            </a:endParaRPr>
          </a:p>
          <a:p>
            <a:pPr marL="457200"/>
            <a:endParaRPr lang="vi-VN" sz="2400" dirty="0">
              <a:solidFill>
                <a:srgbClr val="003EA8"/>
              </a:solidFill>
              <a:effectLst/>
              <a:latin typeface="Times New Roman" panose="02020603050405020304" pitchFamily="18" charset="0"/>
              <a:ea typeface="SimSun" panose="02010600030101010101" pitchFamily="2" charset="-122"/>
            </a:endParaRPr>
          </a:p>
        </p:txBody>
      </p:sp>
      <p:sp>
        <p:nvSpPr>
          <p:cNvPr id="15" name="Rectangle 14">
            <a:extLst>
              <a:ext uri="{FF2B5EF4-FFF2-40B4-BE49-F238E27FC236}">
                <a16:creationId xmlns:a16="http://schemas.microsoft.com/office/drawing/2014/main" id="{276C8411-F370-4412-8F5F-B282402CB958}"/>
              </a:ext>
            </a:extLst>
          </p:cNvPr>
          <p:cNvSpPr/>
          <p:nvPr/>
        </p:nvSpPr>
        <p:spPr>
          <a:xfrm>
            <a:off x="9244890" y="3163224"/>
            <a:ext cx="8551483" cy="5632311"/>
          </a:xfrm>
          <a:prstGeom prst="rect">
            <a:avLst/>
          </a:prstGeom>
        </p:spPr>
        <p:txBody>
          <a:bodyPr wrap="square">
            <a:spAutoFit/>
          </a:bodyPr>
          <a:lstStyle/>
          <a:p>
            <a:r>
              <a:rPr lang="en-US" sz="2400" b="1" dirty="0">
                <a:solidFill>
                  <a:srgbClr val="003EA8"/>
                </a:solidFill>
                <a:latin typeface="Times New Roman" panose="02020603050405020304" pitchFamily="18" charset="0"/>
                <a:cs typeface="Times New Roman" panose="02020603050405020304" pitchFamily="18" charset="0"/>
              </a:rPr>
              <a:t>- Display of Agents, Missions, Skills, and Organizations: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Data is presented in </a:t>
            </a:r>
            <a:r>
              <a:rPr lang="en-US" sz="2400" dirty="0" err="1">
                <a:solidFill>
                  <a:srgbClr val="003EA8"/>
                </a:solidFill>
                <a:latin typeface="Times New Roman" panose="02020603050405020304" pitchFamily="18" charset="0"/>
                <a:cs typeface="Times New Roman" panose="02020603050405020304" pitchFamily="18" charset="0"/>
              </a:rPr>
              <a:t>JTable</a:t>
            </a:r>
            <a:r>
              <a:rPr lang="en-US" sz="2400" dirty="0">
                <a:solidFill>
                  <a:srgbClr val="003EA8"/>
                </a:solidFill>
                <a:latin typeface="Times New Roman" panose="02020603050405020304" pitchFamily="18" charset="0"/>
                <a:cs typeface="Times New Roman" panose="02020603050405020304" pitchFamily="18" charset="0"/>
              </a:rPr>
              <a:t> format with appropriate columns for each table.</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Allows sorting and filtering based on specific fields such as agent name, nationality, or birth year.</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Add New Records: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Provides input forms to add new records to tables like Agent, Mission, Skill, and Organization.</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Validates input data before saving to the database.</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Update Records: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Allows users to select a record for editing and save changes to the database.</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b="1" dirty="0">
                <a:solidFill>
                  <a:srgbClr val="003EA8"/>
                </a:solidFill>
                <a:latin typeface="Times New Roman" panose="02020603050405020304" pitchFamily="18" charset="0"/>
                <a:cs typeface="Times New Roman" panose="02020603050405020304" pitchFamily="18" charset="0"/>
              </a:rPr>
              <a:t>- Delete Records:</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 Allows users to delete a record with a confirmation prompt before performing the deletion.</a:t>
            </a:r>
            <a:endParaRPr lang="vi-VN" sz="2400" dirty="0">
              <a:solidFill>
                <a:srgbClr val="003EA8"/>
              </a:solidFill>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4133DD3-A520-469A-B38F-7BE9DBD31330}"/>
              </a:ext>
            </a:extLst>
          </p:cNvPr>
          <p:cNvSpPr/>
          <p:nvPr/>
        </p:nvSpPr>
        <p:spPr>
          <a:xfrm>
            <a:off x="9282990" y="1463814"/>
            <a:ext cx="8686800" cy="646331"/>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2. Agent and Mission Data Management:</a:t>
            </a:r>
            <a:endParaRPr lang="vi-VN" sz="3600" b="1"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3136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50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P spid="15" grpId="0"/>
      <p:bldP spid="1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457200" y="1428750"/>
            <a:ext cx="8686800" cy="646331"/>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3. Dashboard an Data </a:t>
            </a:r>
            <a:r>
              <a:rPr lang="en-US" sz="3600" b="1" dirty="0" err="1">
                <a:solidFill>
                  <a:srgbClr val="003EA8"/>
                </a:solidFill>
                <a:latin typeface="Times New Roman" panose="02020603050405020304" pitchFamily="18" charset="0"/>
                <a:cs typeface="Times New Roman" panose="02020603050405020304" pitchFamily="18" charset="0"/>
              </a:rPr>
              <a:t>Viasualization</a:t>
            </a:r>
            <a:r>
              <a:rPr lang="en-US" sz="3600" b="1" dirty="0">
                <a:solidFill>
                  <a:srgbClr val="003EA8"/>
                </a:solidFill>
                <a:latin typeface="Times New Roman" panose="02020603050405020304" pitchFamily="18" charset="0"/>
                <a:cs typeface="Times New Roman" panose="02020603050405020304" pitchFamily="18" charset="0"/>
              </a:rPr>
              <a:t>:</a:t>
            </a:r>
            <a:endParaRPr lang="vi-VN" sz="3600" b="1" dirty="0">
              <a:solidFill>
                <a:srgbClr val="003EA8"/>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6A811FD1-33F3-49CF-AF1A-DF736F0762A3}"/>
              </a:ext>
            </a:extLst>
          </p:cNvPr>
          <p:cNvSpPr/>
          <p:nvPr/>
        </p:nvSpPr>
        <p:spPr>
          <a:xfrm>
            <a:off x="9448800" y="130642"/>
            <a:ext cx="5657896"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2.1.2. Functional Requirements</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2B1DEAF8-F253-4820-AD62-F413417CB342}"/>
              </a:ext>
            </a:extLst>
          </p:cNvPr>
          <p:cNvCxnSpPr/>
          <p:nvPr/>
        </p:nvCxnSpPr>
        <p:spPr>
          <a:xfrm>
            <a:off x="9144000" y="2705100"/>
            <a:ext cx="0" cy="7010400"/>
          </a:xfrm>
          <a:prstGeom prst="line">
            <a:avLst/>
          </a:prstGeom>
          <a:ln>
            <a:solidFill>
              <a:srgbClr val="003EA8"/>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C04A842-2882-4C7B-B92B-ADAA526B36B4}"/>
              </a:ext>
            </a:extLst>
          </p:cNvPr>
          <p:cNvSpPr/>
          <p:nvPr/>
        </p:nvSpPr>
        <p:spPr>
          <a:xfrm>
            <a:off x="457200" y="3432036"/>
            <a:ext cx="8686800" cy="4524315"/>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 Statistical Charts using </a:t>
            </a:r>
            <a:r>
              <a:rPr lang="en-US" sz="3600" b="1" dirty="0" err="1">
                <a:solidFill>
                  <a:srgbClr val="003EA8"/>
                </a:solidFill>
                <a:latin typeface="Times New Roman" panose="02020603050405020304" pitchFamily="18" charset="0"/>
                <a:cs typeface="Times New Roman" panose="02020603050405020304" pitchFamily="18" charset="0"/>
              </a:rPr>
              <a:t>JFreeChart</a:t>
            </a:r>
            <a:r>
              <a:rPr lang="en-US" sz="3600" b="1" dirty="0">
                <a:solidFill>
                  <a:srgbClr val="003EA8"/>
                </a:solidFill>
                <a:latin typeface="Times New Roman" panose="02020603050405020304" pitchFamily="18" charset="0"/>
                <a:cs typeface="Times New Roman" panose="02020603050405020304" pitchFamily="18" charset="0"/>
              </a:rPr>
              <a:t>:</a:t>
            </a:r>
            <a:endParaRPr lang="vi-VN" sz="3600" dirty="0">
              <a:solidFill>
                <a:srgbClr val="003EA8"/>
              </a:solidFill>
              <a:latin typeface="Times New Roman" panose="02020603050405020304" pitchFamily="18" charset="0"/>
              <a:cs typeface="Times New Roman" panose="02020603050405020304" pitchFamily="18" charset="0"/>
            </a:endParaRPr>
          </a:p>
          <a:p>
            <a:r>
              <a:rPr lang="en-US" sz="3600" b="1" dirty="0">
                <a:solidFill>
                  <a:srgbClr val="003EA8"/>
                </a:solidFill>
                <a:latin typeface="Times New Roman" panose="02020603050405020304" pitchFamily="18" charset="0"/>
                <a:cs typeface="Times New Roman" panose="02020603050405020304" pitchFamily="18" charset="0"/>
              </a:rPr>
              <a:t> + Bar Chart: </a:t>
            </a:r>
            <a:r>
              <a:rPr lang="en-US" sz="3600" dirty="0">
                <a:solidFill>
                  <a:srgbClr val="003EA8"/>
                </a:solidFill>
                <a:latin typeface="Times New Roman" panose="02020603050405020304" pitchFamily="18" charset="0"/>
                <a:cs typeface="Times New Roman" panose="02020603050405020304" pitchFamily="18" charset="0"/>
              </a:rPr>
              <a:t>Displays the top N agents with the highest number of missions. Shows the number of missions carried out each year.</a:t>
            </a:r>
            <a:endParaRPr lang="vi-VN" sz="3600" dirty="0">
              <a:solidFill>
                <a:srgbClr val="003EA8"/>
              </a:solidFill>
              <a:latin typeface="Times New Roman" panose="02020603050405020304" pitchFamily="18" charset="0"/>
              <a:cs typeface="Times New Roman" panose="02020603050405020304" pitchFamily="18" charset="0"/>
            </a:endParaRPr>
          </a:p>
          <a:p>
            <a:r>
              <a:rPr lang="en-US" sz="3600" b="1" dirty="0">
                <a:solidFill>
                  <a:srgbClr val="003EA8"/>
                </a:solidFill>
                <a:latin typeface="Times New Roman" panose="02020603050405020304" pitchFamily="18" charset="0"/>
                <a:cs typeface="Times New Roman" panose="02020603050405020304" pitchFamily="18" charset="0"/>
              </a:rPr>
              <a:t>Pie Chart: </a:t>
            </a:r>
            <a:r>
              <a:rPr lang="en-US" sz="3600" dirty="0">
                <a:solidFill>
                  <a:srgbClr val="003EA8"/>
                </a:solidFill>
                <a:latin typeface="Times New Roman" panose="02020603050405020304" pitchFamily="18" charset="0"/>
                <a:cs typeface="Times New Roman" panose="02020603050405020304" pitchFamily="18" charset="0"/>
              </a:rPr>
              <a:t>Displays the distribution of agent nationalities or gender ratios.</a:t>
            </a:r>
            <a:endParaRPr lang="vi-VN" sz="3600" dirty="0">
              <a:solidFill>
                <a:srgbClr val="003EA8"/>
              </a:solidFill>
              <a:latin typeface="Times New Roman" panose="02020603050405020304" pitchFamily="18" charset="0"/>
              <a:cs typeface="Times New Roman" panose="02020603050405020304" pitchFamily="18" charset="0"/>
            </a:endParaRPr>
          </a:p>
          <a:p>
            <a:r>
              <a:rPr lang="en-US" sz="3600" b="1" dirty="0">
                <a:solidFill>
                  <a:srgbClr val="003EA8"/>
                </a:solidFill>
                <a:latin typeface="Times New Roman" panose="02020603050405020304" pitchFamily="18" charset="0"/>
                <a:cs typeface="Times New Roman" panose="02020603050405020304" pitchFamily="18" charset="0"/>
              </a:rPr>
              <a:t>Line Chart: </a:t>
            </a:r>
            <a:r>
              <a:rPr lang="en-US" sz="3600" dirty="0">
                <a:solidFill>
                  <a:srgbClr val="003EA8"/>
                </a:solidFill>
                <a:latin typeface="Times New Roman" panose="02020603050405020304" pitchFamily="18" charset="0"/>
                <a:cs typeface="Times New Roman" panose="02020603050405020304" pitchFamily="18" charset="0"/>
              </a:rPr>
              <a:t>Visualizes the trend of missions over the years.</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276C8411-F370-4412-8F5F-B282402CB958}"/>
              </a:ext>
            </a:extLst>
          </p:cNvPr>
          <p:cNvSpPr/>
          <p:nvPr/>
        </p:nvSpPr>
        <p:spPr>
          <a:xfrm>
            <a:off x="9350648" y="3968740"/>
            <a:ext cx="8551483" cy="3416320"/>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 Relationship Management between Tables (Agent – Mission – Team – Skill):</a:t>
            </a:r>
            <a:endParaRPr lang="vi-VN" sz="3600" dirty="0">
              <a:solidFill>
                <a:srgbClr val="003EA8"/>
              </a:solidFill>
              <a:latin typeface="Times New Roman" panose="02020603050405020304" pitchFamily="18" charset="0"/>
              <a:cs typeface="Times New Roman" panose="02020603050405020304" pitchFamily="18" charset="0"/>
            </a:endParaRPr>
          </a:p>
          <a:p>
            <a:r>
              <a:rPr lang="en-US" sz="3600" dirty="0">
                <a:solidFill>
                  <a:srgbClr val="003EA8"/>
                </a:solidFill>
                <a:latin typeface="Times New Roman" panose="02020603050405020304" pitchFamily="18" charset="0"/>
                <a:cs typeface="Times New Roman" panose="02020603050405020304" pitchFamily="18" charset="0"/>
              </a:rPr>
              <a:t> + Manages linkage tables such as </a:t>
            </a:r>
            <a:r>
              <a:rPr lang="en-US" sz="3600" b="1" dirty="0" err="1">
                <a:solidFill>
                  <a:srgbClr val="003EA8"/>
                </a:solidFill>
                <a:latin typeface="Times New Roman" panose="02020603050405020304" pitchFamily="18" charset="0"/>
                <a:cs typeface="Times New Roman" panose="02020603050405020304" pitchFamily="18" charset="0"/>
              </a:rPr>
              <a:t>AgentMission</a:t>
            </a:r>
            <a:r>
              <a:rPr lang="en-US" sz="3600" dirty="0">
                <a:solidFill>
                  <a:srgbClr val="003EA8"/>
                </a:solidFill>
                <a:latin typeface="Times New Roman" panose="02020603050405020304" pitchFamily="18" charset="0"/>
                <a:cs typeface="Times New Roman" panose="02020603050405020304" pitchFamily="18" charset="0"/>
              </a:rPr>
              <a:t>, </a:t>
            </a:r>
            <a:r>
              <a:rPr lang="en-US" sz="3600" b="1" dirty="0" err="1">
                <a:solidFill>
                  <a:srgbClr val="003EA8"/>
                </a:solidFill>
                <a:latin typeface="Times New Roman" panose="02020603050405020304" pitchFamily="18" charset="0"/>
                <a:cs typeface="Times New Roman" panose="02020603050405020304" pitchFamily="18" charset="0"/>
              </a:rPr>
              <a:t>AgentSkill</a:t>
            </a:r>
            <a:r>
              <a:rPr lang="en-US" sz="3600" dirty="0">
                <a:solidFill>
                  <a:srgbClr val="003EA8"/>
                </a:solidFill>
                <a:latin typeface="Times New Roman" panose="02020603050405020304" pitchFamily="18" charset="0"/>
                <a:cs typeface="Times New Roman" panose="02020603050405020304" pitchFamily="18" charset="0"/>
              </a:rPr>
              <a:t>, </a:t>
            </a:r>
            <a:r>
              <a:rPr lang="en-US" sz="3600" b="1" dirty="0" err="1">
                <a:solidFill>
                  <a:srgbClr val="003EA8"/>
                </a:solidFill>
                <a:latin typeface="Times New Roman" panose="02020603050405020304" pitchFamily="18" charset="0"/>
                <a:cs typeface="Times New Roman" panose="02020603050405020304" pitchFamily="18" charset="0"/>
              </a:rPr>
              <a:t>TeamRel</a:t>
            </a:r>
            <a:r>
              <a:rPr lang="en-US" sz="3600" dirty="0">
                <a:solidFill>
                  <a:srgbClr val="003EA8"/>
                </a:solidFill>
                <a:latin typeface="Times New Roman" panose="02020603050405020304" pitchFamily="18" charset="0"/>
                <a:cs typeface="Times New Roman" panose="02020603050405020304" pitchFamily="18" charset="0"/>
              </a:rPr>
              <a:t>, allowing users to add, edit, and delete relationships between entities.</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4133DD3-A520-469A-B38F-7BE9DBD31330}"/>
              </a:ext>
            </a:extLst>
          </p:cNvPr>
          <p:cNvSpPr/>
          <p:nvPr/>
        </p:nvSpPr>
        <p:spPr>
          <a:xfrm>
            <a:off x="9282990" y="1463814"/>
            <a:ext cx="8686800" cy="646331"/>
          </a:xfrm>
          <a:prstGeom prst="rect">
            <a:avLst/>
          </a:prstGeom>
        </p:spPr>
        <p:txBody>
          <a:bodyPr wrap="square">
            <a:spAutoFit/>
          </a:bodyPr>
          <a:lstStyle/>
          <a:p>
            <a:r>
              <a:rPr lang="en-US" sz="3600" b="1" dirty="0">
                <a:solidFill>
                  <a:srgbClr val="003EA8"/>
                </a:solidFill>
                <a:latin typeface="Times New Roman" panose="02020603050405020304" pitchFamily="18" charset="0"/>
                <a:cs typeface="Times New Roman" panose="02020603050405020304" pitchFamily="18" charset="0"/>
              </a:rPr>
              <a:t>4. Additional Features:</a:t>
            </a:r>
            <a:endParaRPr lang="vi-VN" sz="3600" b="1"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4126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5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50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P spid="15" grpId="0"/>
      <p:bldP spid="1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409657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 Proposed Solution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6A811FD1-33F3-49CF-AF1A-DF736F0762A3}"/>
              </a:ext>
            </a:extLst>
          </p:cNvPr>
          <p:cNvSpPr/>
          <p:nvPr/>
        </p:nvSpPr>
        <p:spPr>
          <a:xfrm>
            <a:off x="9448800" y="130642"/>
            <a:ext cx="657000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2.1.3. Non-</a:t>
            </a:r>
            <a:r>
              <a:rPr lang="en-US" sz="3200" b="1" dirty="0" err="1">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Dunctional</a:t>
            </a:r>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 Requirements</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12" name="Rectangle 11">
            <a:extLst>
              <a:ext uri="{FF2B5EF4-FFF2-40B4-BE49-F238E27FC236}">
                <a16:creationId xmlns:a16="http://schemas.microsoft.com/office/drawing/2014/main" id="{89DB2AD4-0C75-42C8-9E19-B7F8B5ACA53A}"/>
              </a:ext>
            </a:extLst>
          </p:cNvPr>
          <p:cNvSpPr/>
          <p:nvPr/>
        </p:nvSpPr>
        <p:spPr>
          <a:xfrm>
            <a:off x="304799" y="1409700"/>
            <a:ext cx="10960275" cy="8463855"/>
          </a:xfrm>
          <a:prstGeom prst="rect">
            <a:avLst/>
          </a:prstGeom>
        </p:spPr>
        <p:txBody>
          <a:bodyPr wrap="square">
            <a:spAutoFit/>
          </a:bodyPr>
          <a:lstStyle/>
          <a:p>
            <a:pPr>
              <a:spcBef>
                <a:spcPts val="1400"/>
              </a:spcBef>
              <a:spcAft>
                <a:spcPts val="1450"/>
              </a:spcAft>
            </a:pP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1. </a:t>
            </a:r>
            <a:r>
              <a:rPr lang="vi-VN"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Security</a:t>
            </a: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b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 </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User passwords are hashed using the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SHA-256</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algorithm and stored securely.</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Unauthorized access to sensitive data and administrative functions is strictly prevented</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2.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Usability</a:t>
            </a: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b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 </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The user interface is designed to be friendly and intuitive</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Buttons and notifications are clearly labeled and visually accessible..</a:t>
            </a:r>
            <a:br>
              <a:rPr lang="vi-VN"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vi-VN"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T</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he system responds quickly to user actions, ensuring smooth operation.</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3.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Reliability &amp; Robustness</a:t>
            </a: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b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 </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The application operates stably, even with large data volumes.</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Exception handling is implemented effectively, with clear and user-friendly error messages.</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Data integrity is ensured during add, update, and delete operations.</a:t>
            </a:r>
            <a:endParaRPr lang="vi-VN" sz="3200" dirty="0">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17" name="Rectangle 16">
            <a:extLst>
              <a:ext uri="{FF2B5EF4-FFF2-40B4-BE49-F238E27FC236}">
                <a16:creationId xmlns:a16="http://schemas.microsoft.com/office/drawing/2014/main" id="{349748C5-FC4A-45A5-A8A5-25009F3BDF0F}"/>
              </a:ext>
            </a:extLst>
          </p:cNvPr>
          <p:cNvSpPr/>
          <p:nvPr/>
        </p:nvSpPr>
        <p:spPr>
          <a:xfrm>
            <a:off x="10896600" y="1439287"/>
            <a:ext cx="7139701" cy="7971413"/>
          </a:xfrm>
          <a:prstGeom prst="rect">
            <a:avLst/>
          </a:prstGeom>
        </p:spPr>
        <p:txBody>
          <a:bodyPr wrap="square">
            <a:spAutoFit/>
          </a:bodyPr>
          <a:lstStyle/>
          <a:p>
            <a:pPr>
              <a:spcBef>
                <a:spcPts val="1400"/>
              </a:spcBef>
              <a:spcAft>
                <a:spcPts val="1450"/>
              </a:spcAft>
            </a:pP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4.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Maintainability &amp; Extensibility</a:t>
            </a: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b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 </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The source code is well-organized in a modular structure: Model – DAO – Controller – Chart – View.</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Object-Oriented Programming (OOP) principles and consistent naming conventions are followed.</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It is easy to enhance or extend modules and add new features without affecting the existing system.</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5. </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Performance</a:t>
            </a: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b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br>
            <a:r>
              <a:rPr lang="en-US" sz="3200" b="1"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 </a:t>
            </a: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Database queries are optimized for fast execution.</a:t>
            </a:r>
            <a:b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sz="32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Displaying large tables or charts does not negatively impact the overall performance of the application.</a:t>
            </a:r>
            <a:endParaRPr lang="vi-VN" sz="3200" dirty="0">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9350488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up)">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1"/>
            <a:ext cx="17685992" cy="3162301"/>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86352"/>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06822"/>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3619500"/>
            <a:ext cx="17685992" cy="63246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1379009" y="2510850"/>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151C9D5-26BE-40EC-8F41-EB9F389ADF86}"/>
              </a:ext>
            </a:extLst>
          </p:cNvPr>
          <p:cNvSpPr/>
          <p:nvPr/>
        </p:nvSpPr>
        <p:spPr>
          <a:xfrm>
            <a:off x="760102" y="5252026"/>
            <a:ext cx="16767796" cy="3170099"/>
          </a:xfrm>
          <a:prstGeom prst="rect">
            <a:avLst/>
          </a:prstGeom>
        </p:spPr>
        <p:txBody>
          <a:bodyPr wrap="square">
            <a:spAutoFit/>
          </a:bodyPr>
          <a:lstStyle/>
          <a:p>
            <a:r>
              <a:rPr lang="en-US" sz="4000" dirty="0">
                <a:solidFill>
                  <a:srgbClr val="003EA8"/>
                </a:solidFill>
                <a:latin typeface="Times New Roman" panose="02020603050405020304" pitchFamily="18" charset="0"/>
                <a:cs typeface="Times New Roman" panose="02020603050405020304" pitchFamily="18" charset="0"/>
              </a:rPr>
              <a:t>- The </a:t>
            </a:r>
            <a:r>
              <a:rPr lang="en-US" sz="4000" b="1" dirty="0">
                <a:solidFill>
                  <a:srgbClr val="003EA8"/>
                </a:solidFill>
                <a:latin typeface="Times New Roman" panose="02020603050405020304" pitchFamily="18" charset="0"/>
                <a:cs typeface="Times New Roman" panose="02020603050405020304" pitchFamily="18" charset="0"/>
              </a:rPr>
              <a:t>SpyAgency2024</a:t>
            </a:r>
            <a:r>
              <a:rPr lang="en-US" sz="4000" dirty="0">
                <a:solidFill>
                  <a:srgbClr val="003EA8"/>
                </a:solidFill>
                <a:latin typeface="Times New Roman" panose="02020603050405020304" pitchFamily="18" charset="0"/>
                <a:cs typeface="Times New Roman" panose="02020603050405020304" pitchFamily="18" charset="0"/>
              </a:rPr>
              <a:t> application is designed and built using a </a:t>
            </a:r>
            <a:r>
              <a:rPr lang="en-US" sz="4000" b="1" dirty="0">
                <a:solidFill>
                  <a:srgbClr val="003EA8"/>
                </a:solidFill>
                <a:latin typeface="Times New Roman" panose="02020603050405020304" pitchFamily="18" charset="0"/>
                <a:cs typeface="Times New Roman" panose="02020603050405020304" pitchFamily="18" charset="0"/>
              </a:rPr>
              <a:t>layered architecture</a:t>
            </a:r>
            <a:r>
              <a:rPr lang="en-US" sz="4000" dirty="0">
                <a:solidFill>
                  <a:srgbClr val="003EA8"/>
                </a:solidFill>
                <a:latin typeface="Times New Roman" panose="02020603050405020304" pitchFamily="18" charset="0"/>
                <a:cs typeface="Times New Roman" panose="02020603050405020304" pitchFamily="18" charset="0"/>
              </a:rPr>
              <a:t>, following the </a:t>
            </a:r>
            <a:r>
              <a:rPr lang="en-US" sz="4000" b="1" dirty="0">
                <a:solidFill>
                  <a:srgbClr val="003EA8"/>
                </a:solidFill>
                <a:latin typeface="Times New Roman" panose="02020603050405020304" pitchFamily="18" charset="0"/>
                <a:cs typeface="Times New Roman" panose="02020603050405020304" pitchFamily="18" charset="0"/>
              </a:rPr>
              <a:t>Model – View – Controller (MVC)</a:t>
            </a:r>
            <a:r>
              <a:rPr lang="en-US" sz="4000" dirty="0">
                <a:solidFill>
                  <a:srgbClr val="003EA8"/>
                </a:solidFill>
                <a:latin typeface="Times New Roman" panose="02020603050405020304" pitchFamily="18" charset="0"/>
                <a:cs typeface="Times New Roman" panose="02020603050405020304" pitchFamily="18" charset="0"/>
              </a:rPr>
              <a:t> design pattern with additional specialized support layers. This architecture ensures a clear separation of the user interface, business logic, and data access, promoting modularity, ease of maintenance, and extensibility during development.</a:t>
            </a:r>
            <a:endParaRPr lang="vi-VN" sz="4000" dirty="0">
              <a:solidFill>
                <a:srgbClr val="003EA8"/>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1B4F774D-D623-4367-B808-7A5F7CE8C5A6}"/>
              </a:ext>
            </a:extLst>
          </p:cNvPr>
          <p:cNvSpPr/>
          <p:nvPr/>
        </p:nvSpPr>
        <p:spPr>
          <a:xfrm>
            <a:off x="10737522" y="2510849"/>
            <a:ext cx="47638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2.2.1. System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0400443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2" name="Rectangle 11">
            <a:extLst>
              <a:ext uri="{FF2B5EF4-FFF2-40B4-BE49-F238E27FC236}">
                <a16:creationId xmlns:a16="http://schemas.microsoft.com/office/drawing/2014/main" id="{89DB2AD4-0C75-42C8-9E19-B7F8B5ACA53A}"/>
              </a:ext>
            </a:extLst>
          </p:cNvPr>
          <p:cNvSpPr/>
          <p:nvPr/>
        </p:nvSpPr>
        <p:spPr>
          <a:xfrm>
            <a:off x="870427" y="1449467"/>
            <a:ext cx="10960275" cy="646331"/>
          </a:xfrm>
          <a:prstGeom prst="rect">
            <a:avLst/>
          </a:prstGeom>
        </p:spPr>
        <p:txBody>
          <a:bodyPr wrap="square">
            <a:spAutoFit/>
          </a:bodyPr>
          <a:lstStyle/>
          <a:p>
            <a:r>
              <a:rPr lang="en-US" sz="3600" dirty="0">
                <a:solidFill>
                  <a:srgbClr val="003EA8"/>
                </a:solidFill>
                <a:latin typeface="Times New Roman" panose="02020603050405020304" pitchFamily="18" charset="0"/>
                <a:cs typeface="Times New Roman" panose="02020603050405020304" pitchFamily="18" charset="0"/>
              </a:rPr>
              <a:t>Main Components of the System Architecture:</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5" name="Rectangle 4">
            <a:extLst>
              <a:ext uri="{FF2B5EF4-FFF2-40B4-BE49-F238E27FC236}">
                <a16:creationId xmlns:a16="http://schemas.microsoft.com/office/drawing/2014/main" id="{9C021BAC-872E-4854-BB36-E750CCD38F7E}"/>
              </a:ext>
            </a:extLst>
          </p:cNvPr>
          <p:cNvSpPr>
            <a:spLocks noChangeArrowheads="1"/>
          </p:cNvSpPr>
          <p:nvPr/>
        </p:nvSpPr>
        <p:spPr bwMode="auto">
          <a:xfrm>
            <a:off x="685800" y="2095798"/>
            <a:ext cx="16075069" cy="7848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457200" marR="0" lvl="0" indent="-457200" algn="l" defTabSz="914400" rtl="0" eaLnBrk="0" fontAlgn="base" latinLnBrk="0" hangingPunct="0">
              <a:lnSpc>
                <a:spcPct val="100000"/>
              </a:lnSpc>
              <a:spcBef>
                <a:spcPct val="0"/>
              </a:spcBef>
              <a:spcAft>
                <a:spcPct val="0"/>
              </a:spcAft>
              <a:buClrTx/>
              <a:buSzTx/>
              <a:buFontTx/>
              <a:buChar char="-"/>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Presentation Layer (View)</a:t>
            </a:r>
            <a:br>
              <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Built using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Java Swing</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with components such as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JButton</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JTextField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JLabel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JTable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JComboBox</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ChartPanel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(from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JFreeChart</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to display information and handle user interactions.</a:t>
            </a:r>
            <a:b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View classes are responsible for presenting data and forwarding user actions to the Controller for processing.</a:t>
            </a:r>
            <a:b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The </a:t>
            </a:r>
            <a:r>
              <a:rPr kumimoji="0" lang="en-US" altLang="zh-CN" sz="2800" b="1"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Util</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layer</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contains common utility functions shared across the entire application, such as password hashing, data formatting, and other helper methods. A typical example is the password hashing function that uses the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SHA-256 algorithm</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to protect user login information before storing or comparing it with data in the database.</a:t>
            </a:r>
            <a:b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By implementing password encryption in 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Util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layer, security logic is decoupled from other layers, thereby improving code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reusability</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maintainability</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Examples: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AgentManagementPanel.java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MissionDashboardPanel.java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AffiliationManagementPanel.java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457200" marR="0" lvl="0" indent="-457200" algn="l" defTabSz="914400" rtl="0" eaLnBrk="0" fontAlgn="base" latinLnBrk="0" hangingPunct="0">
              <a:lnSpc>
                <a:spcPct val="100000"/>
              </a:lnSpc>
              <a:spcBef>
                <a:spcPct val="0"/>
              </a:spcBef>
              <a:spcAft>
                <a:spcPct val="0"/>
              </a:spcAft>
              <a:buClrTx/>
              <a:buSzTx/>
              <a:buFontTx/>
              <a:buChar char="-"/>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Controller Layer</a:t>
            </a:r>
            <a:br>
              <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Responsible for handling events triggered from the user interface, receiving data from the View, sending requests to the DAO or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ChartDAO</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processing the data, and updating the View accordingly..</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+Controllers are organized by functional modules, such as </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AgentController.java</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MissionController.java</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DashboardController.java</a:t>
            </a:r>
            <a:r>
              <a:rPr kumimoji="0" lang="en-US" altLang="zh-CN" sz="2800" b="0" i="0" u="none" strike="noStrike" cap="none" normalizeH="0" baseline="0" dirty="0" bmk="_Toc20756">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etc.</a:t>
            </a:r>
            <a:r>
              <a:rPr kumimoji="0" lang="vi-VN" altLang="zh-CN" sz="2800" b="0" i="0" u="none" strike="noStrike" cap="none" normalizeH="0" baseline="0" dirty="0" bmk="_Toc20756">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vi-VN" altLang="zh-CN" sz="28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A5FDDE45-0193-4484-8836-8CFCF80768B1}"/>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9" name="Rectangle 18">
            <a:extLst>
              <a:ext uri="{FF2B5EF4-FFF2-40B4-BE49-F238E27FC236}">
                <a16:creationId xmlns:a16="http://schemas.microsoft.com/office/drawing/2014/main" id="{C2E2F157-9633-4DE7-A5ED-E614996A651C}"/>
              </a:ext>
            </a:extLst>
          </p:cNvPr>
          <p:cNvSpPr/>
          <p:nvPr/>
        </p:nvSpPr>
        <p:spPr>
          <a:xfrm>
            <a:off x="10737522" y="190500"/>
            <a:ext cx="47638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2.2.1. System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996236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2" name="Rectangle 11">
            <a:extLst>
              <a:ext uri="{FF2B5EF4-FFF2-40B4-BE49-F238E27FC236}">
                <a16:creationId xmlns:a16="http://schemas.microsoft.com/office/drawing/2014/main" id="{89DB2AD4-0C75-42C8-9E19-B7F8B5ACA53A}"/>
              </a:ext>
            </a:extLst>
          </p:cNvPr>
          <p:cNvSpPr/>
          <p:nvPr/>
        </p:nvSpPr>
        <p:spPr>
          <a:xfrm>
            <a:off x="870427" y="1408373"/>
            <a:ext cx="10960275" cy="646331"/>
          </a:xfrm>
          <a:prstGeom prst="rect">
            <a:avLst/>
          </a:prstGeom>
        </p:spPr>
        <p:txBody>
          <a:bodyPr wrap="square">
            <a:spAutoFit/>
          </a:bodyPr>
          <a:lstStyle/>
          <a:p>
            <a:r>
              <a:rPr lang="en-US" sz="3600" dirty="0">
                <a:solidFill>
                  <a:srgbClr val="003EA8"/>
                </a:solidFill>
                <a:latin typeface="Times New Roman" panose="02020603050405020304" pitchFamily="18" charset="0"/>
                <a:cs typeface="Times New Roman" panose="02020603050405020304" pitchFamily="18" charset="0"/>
              </a:rPr>
              <a:t>Main Components of the System Architecture:</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6" name="Rectangle 4">
            <a:extLst>
              <a:ext uri="{FF2B5EF4-FFF2-40B4-BE49-F238E27FC236}">
                <a16:creationId xmlns:a16="http://schemas.microsoft.com/office/drawing/2014/main" id="{A126B249-10E9-4434-A059-DEBFC82EB975}"/>
              </a:ext>
            </a:extLst>
          </p:cNvPr>
          <p:cNvSpPr>
            <a:spLocks noChangeArrowheads="1"/>
          </p:cNvSpPr>
          <p:nvPr/>
        </p:nvSpPr>
        <p:spPr bwMode="auto">
          <a:xfrm>
            <a:off x="626504" y="2721581"/>
            <a:ext cx="17034991" cy="655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Data Access Layer (DAO)</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Responsible for directly querying the MySQL database via JDBC.</a:t>
            </a: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Performs CRUD (Create, Read, Update, Delete) operations and search functions for each table such as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AgentDAO.java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MissionDAO.java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AffiliationDAO.java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etc</a:t>
            </a:r>
            <a:r>
              <a:rPr kumimoji="0" lang="vi-VN"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DBConnection</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class in the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Config</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package manages the creation and closing of database connections.</a:t>
            </a: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Data Model Layer (Model)</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Contains POJO classes representing data entities such as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Mission.java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Team.java</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etc</a:t>
            </a:r>
            <a:r>
              <a:rPr kumimoji="0" lang="vi-VN"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Each class includes private attributes and public getter/setter methods to facilitate data exchange between the different layers of the application.</a:t>
            </a: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Chart &amp; Statistics Layer (Chart &amp; </a:t>
            </a:r>
            <a:r>
              <a:rPr kumimoji="0" lang="en-US" altLang="zh-CN" sz="2800" b="1"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ChartDAO</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1"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ChartDAO</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Executes specific queries to retrieve statistical data for charts (e.g., top agents by number of missions, nationality distribution, etc.).</a:t>
            </a: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Chart:</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Receives data from </a:t>
            </a:r>
            <a:r>
              <a:rPr kumimoji="0" lang="en-US" altLang="zh-CN" sz="2800" b="1"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ChartDAO</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processes it, and generates visual charts using the </a:t>
            </a:r>
            <a:r>
              <a:rPr kumimoji="0" lang="en-US" altLang="zh-CN" sz="2800" b="1"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JFreeChart</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library</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These charts are embedded into the Swing interface using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ChartPanel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0" marR="0" lvl="0" indent="8255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Supported chart types include bar charts, pie charts, and line charts.</a:t>
            </a:r>
          </a:p>
        </p:txBody>
      </p:sp>
      <p:sp>
        <p:nvSpPr>
          <p:cNvPr id="17" name="Rectangle 16">
            <a:extLst>
              <a:ext uri="{FF2B5EF4-FFF2-40B4-BE49-F238E27FC236}">
                <a16:creationId xmlns:a16="http://schemas.microsoft.com/office/drawing/2014/main" id="{FE3A7F44-B046-48D2-B03F-66335BB27D42}"/>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8" name="Rectangle 17">
            <a:extLst>
              <a:ext uri="{FF2B5EF4-FFF2-40B4-BE49-F238E27FC236}">
                <a16:creationId xmlns:a16="http://schemas.microsoft.com/office/drawing/2014/main" id="{1A6EA77F-BF6F-4C88-9B0B-35E515926190}"/>
              </a:ext>
            </a:extLst>
          </p:cNvPr>
          <p:cNvSpPr/>
          <p:nvPr/>
        </p:nvSpPr>
        <p:spPr>
          <a:xfrm>
            <a:off x="10737522" y="190500"/>
            <a:ext cx="47638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2.2.1. System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47739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2" name="Rectangle 11">
            <a:extLst>
              <a:ext uri="{FF2B5EF4-FFF2-40B4-BE49-F238E27FC236}">
                <a16:creationId xmlns:a16="http://schemas.microsoft.com/office/drawing/2014/main" id="{89DB2AD4-0C75-42C8-9E19-B7F8B5ACA53A}"/>
              </a:ext>
            </a:extLst>
          </p:cNvPr>
          <p:cNvSpPr/>
          <p:nvPr/>
        </p:nvSpPr>
        <p:spPr>
          <a:xfrm>
            <a:off x="870427" y="1408373"/>
            <a:ext cx="10960275" cy="646331"/>
          </a:xfrm>
          <a:prstGeom prst="rect">
            <a:avLst/>
          </a:prstGeom>
        </p:spPr>
        <p:txBody>
          <a:bodyPr wrap="square">
            <a:spAutoFit/>
          </a:bodyPr>
          <a:lstStyle/>
          <a:p>
            <a:r>
              <a:rPr lang="en-US" sz="3600" dirty="0">
                <a:solidFill>
                  <a:srgbClr val="003EA8"/>
                </a:solidFill>
                <a:latin typeface="Times New Roman" panose="02020603050405020304" pitchFamily="18" charset="0"/>
                <a:cs typeface="Times New Roman" panose="02020603050405020304" pitchFamily="18" charset="0"/>
              </a:rPr>
              <a:t>Main Components of the System Architecture:</a:t>
            </a:r>
            <a:endParaRPr lang="vi-VN" sz="3600" dirty="0">
              <a:solidFill>
                <a:srgbClr val="003EA8"/>
              </a:solidFill>
              <a:latin typeface="Times New Roman" panose="02020603050405020304" pitchFamily="18" charset="0"/>
              <a:cs typeface="Times New Roman" panose="02020603050405020304" pitchFamily="18" charset="0"/>
            </a:endParaRPr>
          </a:p>
        </p:txBody>
      </p:sp>
      <p:sp>
        <p:nvSpPr>
          <p:cNvPr id="10" name="Rectangle 1">
            <a:extLst>
              <a:ext uri="{FF2B5EF4-FFF2-40B4-BE49-F238E27FC236}">
                <a16:creationId xmlns:a16="http://schemas.microsoft.com/office/drawing/2014/main" id="{78E0296B-D79C-416E-AD8A-02BBA08F9DC8}"/>
              </a:ext>
            </a:extLst>
          </p:cNvPr>
          <p:cNvSpPr>
            <a:spLocks noChangeArrowheads="1"/>
          </p:cNvSpPr>
          <p:nvPr/>
        </p:nvSpPr>
        <p:spPr bwMode="auto">
          <a:xfrm>
            <a:off x="609082" y="1972687"/>
            <a:ext cx="17069836" cy="7971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Configuration Layer (Config)</a:t>
            </a:r>
            <a:endPar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Contains system configuration classes and files such as </a:t>
            </a:r>
            <a:r>
              <a:rPr kumimoji="0" lang="en-US" altLang="zh-CN" sz="32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DBConnection.java</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which handles database connection parameters and initialization.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Implements the Singleton design pattern to ensure only one database connection instance exists at any time.</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Icon Layer</a:t>
            </a:r>
            <a:endPar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Stores and manages icon image files used in the user interface, ensuring a consistent and intuitive visual experience throughout the application..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1" i="0" u="none" strike="noStrike" cap="none" normalizeH="0" baseline="0" dirty="0" bmk="_Toc10048">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Summary:</a:t>
            </a:r>
            <a:endPar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architecture of the </a:t>
            </a: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SpyAgency2024</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application is clearly divided according to an extended </a:t>
            </a: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MVC model</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with additional specialized layers including </a:t>
            </a:r>
            <a:r>
              <a:rPr kumimoji="0" lang="en-US" altLang="zh-CN" sz="3200" b="1"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a:t>
            </a: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ChartDAO</a:t>
            </a:r>
            <a:r>
              <a:rPr kumimoji="0" lang="en-US" altLang="zh-CN" sz="32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Config</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32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Icon</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to meet the business requirements and data visualization features of an intelligence management system. This structure ensures: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Ease of maintenance, debugging, and upgrades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Scalability for new feature additions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Enhanced stability, security, and code reusability</a:t>
            </a:r>
            <a:endParaRPr kumimoji="0" lang="en-US" altLang="zh-CN" sz="32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C5B9926A-A869-412D-8BC3-9C6251D77611}"/>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8399B266-9D82-49D0-9A72-EFD1D12E2DF2}"/>
              </a:ext>
            </a:extLst>
          </p:cNvPr>
          <p:cNvSpPr/>
          <p:nvPr/>
        </p:nvSpPr>
        <p:spPr>
          <a:xfrm>
            <a:off x="10737522" y="190500"/>
            <a:ext cx="4763805"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2.2.1. System Architecture</a:t>
            </a:r>
            <a:endParaRPr lang="vi-VN" sz="3200" b="1" dirty="0">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10859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572511" y="2727454"/>
            <a:ext cx="17414485"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The user interface of the </a:t>
            </a:r>
            <a:r>
              <a:rPr kumimoji="0" lang="en-US" altLang="zh-CN" sz="44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SpyAgency2024</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application is developed using </a:t>
            </a:r>
            <a:r>
              <a:rPr kumimoji="0" lang="en-US" altLang="zh-CN" sz="44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Java Swing</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integrating components such as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JButton</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JLabel</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JTextField</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JTable</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JComboBox</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44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ChartPanel</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44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from the </a:t>
            </a:r>
            <a:r>
              <a:rPr kumimoji="0" lang="en-US" altLang="zh-CN" sz="4400" b="1"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JFreeChart</a:t>
            </a:r>
            <a:r>
              <a:rPr kumimoji="0" lang="en-US" altLang="zh-CN" sz="44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library</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to display data and allow direct interaction with users.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The design objective is to deliver </a:t>
            </a:r>
            <a:r>
              <a:rPr kumimoji="0" lang="en-US" altLang="zh-CN" sz="44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 clean, intuitive, and user-friendly interface</a:t>
            </a:r>
            <a:r>
              <a:rPr kumimoji="0" lang="en-US" altLang="zh-CN" sz="44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that effectively supports intelligence data management and analytical operations..</a:t>
            </a:r>
            <a:endParaRPr kumimoji="0" lang="en-US" altLang="zh-CN" sz="44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6889B35E-4AD4-42DA-8F7C-BFE12B997D23}"/>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2F16EFDD-FC9F-4297-8F2D-7449D06F03BF}"/>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785512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0" y="1164133"/>
            <a:ext cx="17414485"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44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Login Screen:</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736" y="1900390"/>
            <a:ext cx="16376528" cy="7946886"/>
          </a:xfrm>
          <a:prstGeom prst="rect">
            <a:avLst/>
          </a:prstGeom>
        </p:spPr>
      </p:pic>
      <p:sp>
        <p:nvSpPr>
          <p:cNvPr id="14" name="Rectangle 13">
            <a:extLst>
              <a:ext uri="{FF2B5EF4-FFF2-40B4-BE49-F238E27FC236}">
                <a16:creationId xmlns:a16="http://schemas.microsoft.com/office/drawing/2014/main" id="{A89C1142-2E90-4688-95A2-ED21A281155B}"/>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2C79F1D1-9902-443F-84F5-B0DB3C2C0D8D}"/>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226633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2" fill="hold"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wheel(2)">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137509" y="2881342"/>
            <a:ext cx="697218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9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Account Registration Screen:</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273426" y="1398638"/>
            <a:ext cx="10633574" cy="8545462"/>
          </a:xfrm>
          <a:prstGeom prst="rect">
            <a:avLst/>
          </a:prstGeom>
        </p:spPr>
      </p:pic>
      <p:sp>
        <p:nvSpPr>
          <p:cNvPr id="14" name="Rectangle 13">
            <a:extLst>
              <a:ext uri="{FF2B5EF4-FFF2-40B4-BE49-F238E27FC236}">
                <a16:creationId xmlns:a16="http://schemas.microsoft.com/office/drawing/2014/main" id="{9307255E-9FA0-4F0D-9E31-966E41EF7CD9}"/>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15A10CD6-10A2-4460-A90A-350E432E08A1}"/>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7186837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4" fill="hold"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wheel(4)">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905495" y="2247900"/>
            <a:ext cx="16439375" cy="384117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rot="2575812">
            <a:off x="-3182518" y="8288273"/>
            <a:ext cx="7147788" cy="1754958"/>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524000" y="1862897"/>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rot="1524711">
            <a:off x="13332817" y="157804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471562" y="4950074"/>
            <a:ext cx="17344873" cy="2123658"/>
          </a:xfrm>
          <a:prstGeom prst="rect">
            <a:avLst/>
          </a:prstGeom>
        </p:spPr>
        <p:txBody>
          <a:bodyPr wrap="square" lIns="0" tIns="0" rIns="0" bIns="0" rtlCol="0" anchor="t">
            <a:spAutoFit/>
          </a:bodyPr>
          <a:lstStyle/>
          <a:p>
            <a:pPr algn="ctr"/>
            <a:r>
              <a:rPr lang="vi-VN" sz="13800" b="1" dirty="0">
                <a:solidFill>
                  <a:schemeClr val="tx2">
                    <a:lumMod val="60000"/>
                    <a:lumOff val="40000"/>
                  </a:schemeClr>
                </a:solidFill>
                <a:latin typeface="+mj-lt"/>
              </a:rPr>
              <a:t>INTRODUCTION</a:t>
            </a:r>
            <a:endParaRPr lang="vi-VN" sz="9600" b="1" dirty="0">
              <a:solidFill>
                <a:schemeClr val="tx2">
                  <a:lumMod val="60000"/>
                  <a:lumOff val="40000"/>
                </a:schemeClr>
              </a:solidFill>
              <a:latin typeface="+mj-lt"/>
            </a:endParaRPr>
          </a:p>
        </p:txBody>
      </p:sp>
      <p:sp>
        <p:nvSpPr>
          <p:cNvPr id="15" name="Rectangle 14">
            <a:extLst>
              <a:ext uri="{FF2B5EF4-FFF2-40B4-BE49-F238E27FC236}">
                <a16:creationId xmlns:a16="http://schemas.microsoft.com/office/drawing/2014/main" id="{7B463522-18FD-4FA9-A2C7-AE1267DF4CBE}"/>
              </a:ext>
            </a:extLst>
          </p:cNvPr>
          <p:cNvSpPr/>
          <p:nvPr/>
        </p:nvSpPr>
        <p:spPr>
          <a:xfrm>
            <a:off x="5501077" y="4119077"/>
            <a:ext cx="7285842" cy="830997"/>
          </a:xfrm>
          <a:prstGeom prst="rect">
            <a:avLst/>
          </a:prstGeom>
        </p:spPr>
        <p:txBody>
          <a:bodyPr wrap="none">
            <a:spAutoFit/>
          </a:bodyPr>
          <a:lstStyle/>
          <a:p>
            <a:pPr algn="ctr"/>
            <a:r>
              <a:rPr lang="en-US" sz="4800" b="1" dirty="0">
                <a:solidFill>
                  <a:srgbClr val="003EA8"/>
                </a:solidFill>
                <a:latin typeface="Times New Roman" panose="02020603050405020304" pitchFamily="18" charset="0"/>
                <a:cs typeface="Times New Roman" panose="02020603050405020304" pitchFamily="18" charset="0"/>
              </a:rPr>
              <a:t>Reason for Topic Selection </a:t>
            </a:r>
            <a:endParaRPr lang="vi-VN" sz="4800" b="1" dirty="0">
              <a:solidFill>
                <a:srgbClr val="003EA8"/>
              </a:solidFill>
            </a:endParaRPr>
          </a:p>
        </p:txBody>
      </p:sp>
      <p:sp>
        <p:nvSpPr>
          <p:cNvPr id="19" name="Freeform 12">
            <a:extLst>
              <a:ext uri="{FF2B5EF4-FFF2-40B4-BE49-F238E27FC236}">
                <a16:creationId xmlns:a16="http://schemas.microsoft.com/office/drawing/2014/main" id="{9B917A74-1F75-4C34-8905-5046EEE36A62}"/>
              </a:ext>
            </a:extLst>
          </p:cNvPr>
          <p:cNvSpPr/>
          <p:nvPr/>
        </p:nvSpPr>
        <p:spPr>
          <a:xfrm rot="20148104">
            <a:off x="16306800" y="7073732"/>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a:extLst>
              <a:ext uri="{FF2B5EF4-FFF2-40B4-BE49-F238E27FC236}">
                <a16:creationId xmlns:a16="http://schemas.microsoft.com/office/drawing/2014/main" id="{928F1081-50BF-4C6B-84F3-63771C91E730}"/>
              </a:ext>
            </a:extLst>
          </p:cNvPr>
          <p:cNvSpPr/>
          <p:nvPr/>
        </p:nvSpPr>
        <p:spPr>
          <a:xfrm rot="19659893">
            <a:off x="673122" y="4443937"/>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Freeform 20">
            <a:extLst>
              <a:ext uri="{FF2B5EF4-FFF2-40B4-BE49-F238E27FC236}">
                <a16:creationId xmlns:a16="http://schemas.microsoft.com/office/drawing/2014/main" id="{D33C3986-B6C8-4F6A-AB8B-5DB0F8A7B233}"/>
              </a:ext>
            </a:extLst>
          </p:cNvPr>
          <p:cNvSpPr/>
          <p:nvPr/>
        </p:nvSpPr>
        <p:spPr>
          <a:xfrm>
            <a:off x="13174314" y="8867741"/>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2" name="Freeform 17">
            <a:extLst>
              <a:ext uri="{FF2B5EF4-FFF2-40B4-BE49-F238E27FC236}">
                <a16:creationId xmlns:a16="http://schemas.microsoft.com/office/drawing/2014/main" id="{E2B305ED-C4CA-489F-8B64-6D0C896550AC}"/>
              </a:ext>
            </a:extLst>
          </p:cNvPr>
          <p:cNvSpPr/>
          <p:nvPr/>
        </p:nvSpPr>
        <p:spPr>
          <a:xfrm rot="19355552">
            <a:off x="3705596" y="715288"/>
            <a:ext cx="2290586" cy="2438739"/>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arn(outVertic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1066800" y="5059124"/>
            <a:ext cx="697218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Dashboard:</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029200" y="1296781"/>
            <a:ext cx="12957796" cy="8632682"/>
          </a:xfrm>
          <a:prstGeom prst="rect">
            <a:avLst/>
          </a:prstGeom>
        </p:spPr>
      </p:pic>
      <p:sp>
        <p:nvSpPr>
          <p:cNvPr id="14" name="Rectangle 13">
            <a:extLst>
              <a:ext uri="{FF2B5EF4-FFF2-40B4-BE49-F238E27FC236}">
                <a16:creationId xmlns:a16="http://schemas.microsoft.com/office/drawing/2014/main" id="{853F6854-E45B-4D79-9C72-58C0A58A334B}"/>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7BD8DD02-9766-4162-9647-945F00152C0D}"/>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25713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3" fill="hold"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wheel(3)">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0" y="3535630"/>
            <a:ext cx="5029199"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User Management Interface Screen:</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031404" y="1296781"/>
            <a:ext cx="12953387" cy="8632682"/>
          </a:xfrm>
          <a:prstGeom prst="rect">
            <a:avLst/>
          </a:prstGeom>
        </p:spPr>
      </p:pic>
      <p:sp>
        <p:nvSpPr>
          <p:cNvPr id="14" name="Rectangle 13">
            <a:extLst>
              <a:ext uri="{FF2B5EF4-FFF2-40B4-BE49-F238E27FC236}">
                <a16:creationId xmlns:a16="http://schemas.microsoft.com/office/drawing/2014/main" id="{4632E267-922C-4E59-BCBC-7CAE94313CFA}"/>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C5B5DE86-2DA5-4954-99AF-1D8C2E83FF67}"/>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745038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8" fill="hold"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wheel(8)">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0" y="4043462"/>
            <a:ext cx="502919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Main Chart Interface Screen:</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031404" y="1305551"/>
            <a:ext cx="12953387" cy="8615141"/>
          </a:xfrm>
          <a:prstGeom prst="rect">
            <a:avLst/>
          </a:prstGeom>
        </p:spPr>
      </p:pic>
      <p:sp>
        <p:nvSpPr>
          <p:cNvPr id="14" name="Rectangle 13">
            <a:extLst>
              <a:ext uri="{FF2B5EF4-FFF2-40B4-BE49-F238E27FC236}">
                <a16:creationId xmlns:a16="http://schemas.microsoft.com/office/drawing/2014/main" id="{57D928AB-D7B9-4DDC-B270-1FA3CD9A5F11}"/>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6F379F33-32F2-4CFD-B88E-2B1A67362C6A}"/>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933242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1"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heel(1)">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13" name="Rectangle 1">
            <a:extLst>
              <a:ext uri="{FF2B5EF4-FFF2-40B4-BE49-F238E27FC236}">
                <a16:creationId xmlns:a16="http://schemas.microsoft.com/office/drawing/2014/main" id="{939F140D-0EB0-46A6-A996-7C39C515F3B3}"/>
              </a:ext>
            </a:extLst>
          </p:cNvPr>
          <p:cNvSpPr>
            <a:spLocks noChangeArrowheads="1"/>
          </p:cNvSpPr>
          <p:nvPr/>
        </p:nvSpPr>
        <p:spPr bwMode="auto">
          <a:xfrm>
            <a:off x="0" y="4043462"/>
            <a:ext cx="502919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Chart</a:t>
            </a:r>
          </a:p>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Viewing</a:t>
            </a:r>
          </a:p>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zh-CN" sz="66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rPr>
              <a:t>Screen:</a:t>
            </a:r>
          </a:p>
        </p:txBody>
      </p:sp>
      <p:pic>
        <p:nvPicPr>
          <p:cNvPr id="12" name="Picture 11">
            <a:extLst>
              <a:ext uri="{FF2B5EF4-FFF2-40B4-BE49-F238E27FC236}">
                <a16:creationId xmlns:a16="http://schemas.microsoft.com/office/drawing/2014/main" id="{06B5FE97-24A3-44E6-8630-08DA68C265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044559" y="1305551"/>
            <a:ext cx="12927076" cy="8615141"/>
          </a:xfrm>
          <a:prstGeom prst="rect">
            <a:avLst/>
          </a:prstGeom>
        </p:spPr>
      </p:pic>
      <p:sp>
        <p:nvSpPr>
          <p:cNvPr id="14" name="Rectangle 13">
            <a:extLst>
              <a:ext uri="{FF2B5EF4-FFF2-40B4-BE49-F238E27FC236}">
                <a16:creationId xmlns:a16="http://schemas.microsoft.com/office/drawing/2014/main" id="{286B0CFA-F8E5-49AA-AE4C-E1A5B73B3BBD}"/>
              </a:ext>
            </a:extLst>
          </p:cNvPr>
          <p:cNvSpPr/>
          <p:nvPr/>
        </p:nvSpPr>
        <p:spPr>
          <a:xfrm>
            <a:off x="1379009" y="190501"/>
            <a:ext cx="8387617"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 </a:t>
            </a:r>
            <a:r>
              <a:rPr lang="vi-VN" sz="3200" b="1" dirty="0">
                <a:solidFill>
                  <a:schemeClr val="tx2">
                    <a:lumMod val="60000"/>
                    <a:lumOff val="40000"/>
                  </a:schemeClr>
                </a:solidFill>
                <a:latin typeface="Times New Roman" panose="02020603050405020304" pitchFamily="18" charset="0"/>
                <a:cs typeface="Times New Roman" panose="02020603050405020304" pitchFamily="18" charset="0"/>
              </a:rPr>
              <a:t>System and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Rectangle 14">
            <a:extLst>
              <a:ext uri="{FF2B5EF4-FFF2-40B4-BE49-F238E27FC236}">
                <a16:creationId xmlns:a16="http://schemas.microsoft.com/office/drawing/2014/main" id="{271F15E1-B1BB-4B7D-B8BB-91E347A141A1}"/>
              </a:ext>
            </a:extLst>
          </p:cNvPr>
          <p:cNvSpPr/>
          <p:nvPr/>
        </p:nvSpPr>
        <p:spPr>
          <a:xfrm>
            <a:off x="10737522" y="190500"/>
            <a:ext cx="657622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2.2.2. User Interface Design Analysis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939081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1" presetClass="entr" presetSubtype="2" fill="hold"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wheel(2)">
                                      <p:cBhvr>
                                        <p:cTn id="1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661102"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2.3. User Interface Information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2" name="Rectangle 2">
            <a:extLst>
              <a:ext uri="{FF2B5EF4-FFF2-40B4-BE49-F238E27FC236}">
                <a16:creationId xmlns:a16="http://schemas.microsoft.com/office/drawing/2014/main" id="{DA41DCE4-3D08-41EE-B040-82701DC82C62}"/>
              </a:ext>
            </a:extLst>
          </p:cNvPr>
          <p:cNvSpPr>
            <a:spLocks noChangeArrowheads="1"/>
          </p:cNvSpPr>
          <p:nvPr/>
        </p:nvSpPr>
        <p:spPr bwMode="auto">
          <a:xfrm>
            <a:off x="301004" y="1537305"/>
            <a:ext cx="10150311" cy="8279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bmk="_Toc31338">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This section describes the process by which a user logs into the Spy Agency Management System and how the system displays the main interface after a successful login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bmk="_Toc31338">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r>
              <a:rPr kumimoji="0" lang="en-US" altLang="zh-CN" sz="2800" b="0" i="0" u="none" strike="noStrike" cap="none" normalizeH="0" baseline="0" dirty="0" bmk="_Toc31338">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Launching the application:</a:t>
            </a:r>
            <a:endPar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login interface is the first screen displayed, controlled by the </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LoginInterface2.java</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class.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1"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User login process</a:t>
            </a:r>
            <a:r>
              <a:rPr kumimoji="0" lang="en-US" altLang="zh-CN" sz="2800" b="1"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intelligence officer enters their </a:t>
            </a:r>
            <a:r>
              <a:rPr kumimoji="0" lang="en-US" altLang="zh-CN" sz="2800" b="1"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username and password</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into the input fields (</a:t>
            </a:r>
            <a:r>
              <a:rPr kumimoji="0" lang="en-US" altLang="zh-CN" sz="2800" b="0" i="0" u="none" strike="noStrike" cap="none" normalizeH="0" baseline="0" dirty="0" err="1" bmk="">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JTexField</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2800" b="0" i="0" u="none" strike="noStrike" cap="none" normalizeH="0" baseline="0" dirty="0" err="1" bmk="">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JPasswordField</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They click the "</a:t>
            </a:r>
            <a:r>
              <a:rPr kumimoji="0" lang="en-US" altLang="zh-CN" sz="2800" b="1"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Login</a:t>
            </a:r>
            <a:r>
              <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button, which is represented by an icon styled in a modern management software design</a:t>
            </a:r>
            <a:r>
              <a:rPr kumimoji="0" lang="vi-VN"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en-US" altLang="zh-CN" sz="2800" b="0"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1" i="0" u="none" strike="noStrike" cap="none" normalizeH="0" baseline="0" dirty="0" bmk="">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bmk="_Toc2114">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Login processing</a:t>
            </a:r>
            <a:r>
              <a:rPr kumimoji="0" lang="vi-VN" altLang="zh-CN" sz="2800" b="0" i="0" u="none" strike="noStrike" cap="none" normalizeH="0" baseline="0" dirty="0" bmk="_Toc2114">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r>
              <a:rPr kumimoji="0" lang="vi-VN"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button click event is handled via an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ActionListener</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system calls 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checkLogin</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(username, password)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method to verify credentials.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checkLogin</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method interacts with 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AccountDAO</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class to check the user’s account information stored in the MySQL database.</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Passwords are validated after being hashed using the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SHA-256</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algorithm to ensure security</a:t>
            </a:r>
            <a:endParaRPr kumimoji="0" lang="en-US" altLang="zh-CN" sz="28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
        <p:nvSpPr>
          <p:cNvPr id="13" name="Rectangle 3">
            <a:extLst>
              <a:ext uri="{FF2B5EF4-FFF2-40B4-BE49-F238E27FC236}">
                <a16:creationId xmlns:a16="http://schemas.microsoft.com/office/drawing/2014/main" id="{F99AC358-8BA7-47DD-BD58-B4829F41285D}"/>
              </a:ext>
            </a:extLst>
          </p:cNvPr>
          <p:cNvSpPr>
            <a:spLocks noChangeArrowheads="1"/>
          </p:cNvSpPr>
          <p:nvPr/>
        </p:nvSpPr>
        <p:spPr bwMode="auto">
          <a:xfrm>
            <a:off x="10605075" y="2296567"/>
            <a:ext cx="7433174"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Login scenarios:</a:t>
            </a:r>
            <a:endPar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Successful login: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The login window is closed.</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The application transitions to display the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DashboardPanel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which directly controls the main home interface</a:t>
            </a:r>
            <a:r>
              <a:rPr kumimoji="0" lang="vi-VN"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 welcome message appears in the dashboard: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"Hi Admin"</a:t>
            </a:r>
            <a:r>
              <a:rPr kumimoji="0" lang="vi-VN"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lang="en-US" altLang="zh-CN" sz="28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Failed login: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An error message is displayed directly on the interface: </a:t>
            </a: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"Incorrect username or password.</a:t>
            </a:r>
            <a:r>
              <a:rPr kumimoji="0" lang="vi-VN"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r>
              <a:rPr kumimoji="0" lang="vi-VN"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vi-VN" altLang="zh-CN" sz="28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92223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661102"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2.3. User Interface Information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4" name="Rectangle 13">
            <a:extLst>
              <a:ext uri="{FF2B5EF4-FFF2-40B4-BE49-F238E27FC236}">
                <a16:creationId xmlns:a16="http://schemas.microsoft.com/office/drawing/2014/main" id="{5DD97C6B-23B5-41E7-BC33-85F52942F627}"/>
              </a:ext>
            </a:extLst>
          </p:cNvPr>
          <p:cNvSpPr/>
          <p:nvPr/>
        </p:nvSpPr>
        <p:spPr>
          <a:xfrm>
            <a:off x="0" y="1769960"/>
            <a:ext cx="5264583" cy="706540"/>
          </a:xfrm>
          <a:prstGeom prst="rect">
            <a:avLst/>
          </a:prstGeom>
        </p:spPr>
        <p:txBody>
          <a:bodyPr wrap="none">
            <a:spAutoFit/>
          </a:bodyPr>
          <a:lstStyle/>
          <a:p>
            <a:pPr indent="457200">
              <a:lnSpc>
                <a:spcPct val="107000"/>
              </a:lnSpc>
              <a:spcAft>
                <a:spcPts val="800"/>
              </a:spcAft>
            </a:pPr>
            <a:r>
              <a:rPr lang="vi-VN" sz="4000"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a:t>
            </a:r>
            <a:r>
              <a:rPr lang="en-US" sz="40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Dashboard Interface</a:t>
            </a:r>
            <a:r>
              <a:rPr lang="en-US" sz="4000"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a:t>
            </a:r>
            <a:endParaRPr lang="vi-VN" sz="3200" dirty="0">
              <a:solidFill>
                <a:srgbClr val="003EA8"/>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BCBF0BCB-7952-4967-86A1-9A370391D86A}"/>
              </a:ext>
            </a:extLst>
          </p:cNvPr>
          <p:cNvSpPr/>
          <p:nvPr/>
        </p:nvSpPr>
        <p:spPr>
          <a:xfrm>
            <a:off x="297208" y="3009900"/>
            <a:ext cx="17377396" cy="3416320"/>
          </a:xfrm>
          <a:prstGeom prst="rect">
            <a:avLst/>
          </a:prstGeom>
        </p:spPr>
        <p:txBody>
          <a:bodyPr wrap="square">
            <a:spAutoFit/>
          </a:bodyPr>
          <a:lstStyle/>
          <a:p>
            <a:pPr marL="457200"/>
            <a:r>
              <a:rPr lang="en-US" sz="3600" dirty="0">
                <a:solidFill>
                  <a:srgbClr val="003EA8"/>
                </a:solidFill>
                <a:latin typeface="Times New Roman" panose="02020603050405020304" pitchFamily="18" charset="0"/>
                <a:ea typeface="SimSun" panose="02010600030101010101" pitchFamily="2" charset="-122"/>
              </a:rPr>
              <a:t>The main interface is divided into two areas:</a:t>
            </a:r>
            <a:endParaRPr lang="vi-VN" sz="3600" dirty="0">
              <a:solidFill>
                <a:srgbClr val="003EA8"/>
              </a:solidFill>
              <a:latin typeface="Times New Roman" panose="02020603050405020304" pitchFamily="18" charset="0"/>
              <a:ea typeface="SimSun" panose="02010600030101010101" pitchFamily="2" charset="-122"/>
            </a:endParaRPr>
          </a:p>
          <a:p>
            <a:pPr marL="914400"/>
            <a:r>
              <a:rPr lang="en-US" sz="3600" dirty="0">
                <a:solidFill>
                  <a:srgbClr val="003EA8"/>
                </a:solidFill>
                <a:latin typeface="Times New Roman" panose="02020603050405020304" pitchFamily="18" charset="0"/>
                <a:ea typeface="SimSun" panose="02010600030101010101" pitchFamily="2" charset="-122"/>
              </a:rPr>
              <a:t>The </a:t>
            </a:r>
            <a:r>
              <a:rPr lang="en-US" sz="3600" b="1" dirty="0">
                <a:solidFill>
                  <a:srgbClr val="003EA8"/>
                </a:solidFill>
                <a:latin typeface="Times New Roman" panose="02020603050405020304" pitchFamily="18" charset="0"/>
                <a:ea typeface="SimSun" panose="02010600030101010101" pitchFamily="2" charset="-122"/>
              </a:rPr>
              <a:t>left sidebar (Sidebar)</a:t>
            </a:r>
            <a:r>
              <a:rPr lang="en-US" sz="3600" dirty="0">
                <a:solidFill>
                  <a:srgbClr val="003EA8"/>
                </a:solidFill>
                <a:latin typeface="Times New Roman" panose="02020603050405020304" pitchFamily="18" charset="0"/>
                <a:ea typeface="SimSun" panose="02010600030101010101" pitchFamily="2" charset="-122"/>
              </a:rPr>
              <a:t> contains functional menu items that are </a:t>
            </a:r>
            <a:r>
              <a:rPr lang="en-US" sz="3600" b="1" dirty="0">
                <a:solidFill>
                  <a:srgbClr val="003EA8"/>
                </a:solidFill>
                <a:latin typeface="Times New Roman" panose="02020603050405020304" pitchFamily="18" charset="0"/>
                <a:ea typeface="SimSun" panose="02010600030101010101" pitchFamily="2" charset="-122"/>
              </a:rPr>
              <a:t>customized based on the user's role</a:t>
            </a:r>
            <a:r>
              <a:rPr lang="en-US" sz="3600" dirty="0">
                <a:solidFill>
                  <a:srgbClr val="003EA8"/>
                </a:solidFill>
                <a:latin typeface="Times New Roman" panose="02020603050405020304" pitchFamily="18" charset="0"/>
                <a:ea typeface="SimSun" panose="02010600030101010101" pitchFamily="2" charset="-122"/>
              </a:rPr>
              <a:t> in the system.</a:t>
            </a:r>
            <a:endParaRPr lang="vi-VN" sz="3600" dirty="0">
              <a:solidFill>
                <a:srgbClr val="003EA8"/>
              </a:solidFill>
              <a:latin typeface="Times New Roman" panose="02020603050405020304" pitchFamily="18" charset="0"/>
              <a:ea typeface="SimSun" panose="02010600030101010101" pitchFamily="2" charset="-122"/>
            </a:endParaRPr>
          </a:p>
          <a:p>
            <a:pPr marL="914400"/>
            <a:r>
              <a:rPr lang="en-US" sz="3600" dirty="0">
                <a:solidFill>
                  <a:srgbClr val="003EA8"/>
                </a:solidFill>
                <a:latin typeface="Times New Roman" panose="02020603050405020304" pitchFamily="18" charset="0"/>
                <a:ea typeface="SimSun" panose="02010600030101010101" pitchFamily="2" charset="-122"/>
              </a:rPr>
              <a:t>On the </a:t>
            </a:r>
            <a:r>
              <a:rPr lang="en-US" sz="3600" b="1" dirty="0">
                <a:solidFill>
                  <a:srgbClr val="003EA8"/>
                </a:solidFill>
                <a:latin typeface="Times New Roman" panose="02020603050405020304" pitchFamily="18" charset="0"/>
                <a:ea typeface="SimSun" panose="02010600030101010101" pitchFamily="2" charset="-122"/>
              </a:rPr>
              <a:t>right side</a:t>
            </a:r>
            <a:r>
              <a:rPr lang="en-US" sz="3600" dirty="0">
                <a:solidFill>
                  <a:srgbClr val="003EA8"/>
                </a:solidFill>
                <a:latin typeface="Times New Roman" panose="02020603050405020304" pitchFamily="18" charset="0"/>
                <a:ea typeface="SimSun" panose="02010600030101010101" pitchFamily="2" charset="-122"/>
              </a:rPr>
              <a:t>, a </a:t>
            </a:r>
            <a:r>
              <a:rPr lang="en-US" sz="3600" b="1" dirty="0">
                <a:solidFill>
                  <a:srgbClr val="003EA8"/>
                </a:solidFill>
                <a:latin typeface="Times New Roman" panose="02020603050405020304" pitchFamily="18" charset="0"/>
                <a:ea typeface="SimSun" panose="02010600030101010101" pitchFamily="2" charset="-122"/>
              </a:rPr>
              <a:t>background image</a:t>
            </a:r>
            <a:r>
              <a:rPr lang="en-US" sz="3600" dirty="0">
                <a:solidFill>
                  <a:srgbClr val="003EA8"/>
                </a:solidFill>
                <a:latin typeface="Times New Roman" panose="02020603050405020304" pitchFamily="18" charset="0"/>
                <a:ea typeface="SimSun" panose="02010600030101010101" pitchFamily="2" charset="-122"/>
              </a:rPr>
              <a:t> is displayed to add color and improve the visual appearance of the interface, creating a more </a:t>
            </a:r>
            <a:r>
              <a:rPr lang="en-US" sz="3600" b="1" dirty="0">
                <a:solidFill>
                  <a:srgbClr val="003EA8"/>
                </a:solidFill>
                <a:latin typeface="Times New Roman" panose="02020603050405020304" pitchFamily="18" charset="0"/>
                <a:ea typeface="SimSun" panose="02010600030101010101" pitchFamily="2" charset="-122"/>
              </a:rPr>
              <a:t>comfortable and user-friendly experience</a:t>
            </a:r>
            <a:r>
              <a:rPr lang="vi-VN" sz="3600" b="1" dirty="0">
                <a:solidFill>
                  <a:srgbClr val="003EA8"/>
                </a:solidFill>
                <a:latin typeface="Times New Roman" panose="02020603050405020304" pitchFamily="18" charset="0"/>
                <a:ea typeface="SimSun" panose="02010600030101010101" pitchFamily="2" charset="-122"/>
              </a:rPr>
              <a:t>.</a:t>
            </a:r>
            <a:endParaRPr lang="vi-VN" sz="3600" dirty="0">
              <a:solidFill>
                <a:srgbClr val="003EA8"/>
              </a:solidFill>
              <a:effectLst/>
              <a:latin typeface="Times New Roman" panose="02020603050405020304" pitchFamily="18" charset="0"/>
              <a:ea typeface="SimSun" panose="02010600030101010101" pitchFamily="2" charset="-122"/>
            </a:endParaRPr>
          </a:p>
        </p:txBody>
      </p:sp>
      <p:sp>
        <p:nvSpPr>
          <p:cNvPr id="16" name="Rectangle 15">
            <a:extLst>
              <a:ext uri="{FF2B5EF4-FFF2-40B4-BE49-F238E27FC236}">
                <a16:creationId xmlns:a16="http://schemas.microsoft.com/office/drawing/2014/main" id="{189408DC-E23E-48B9-9877-7B73BD630D27}"/>
              </a:ext>
            </a:extLst>
          </p:cNvPr>
          <p:cNvSpPr/>
          <p:nvPr/>
        </p:nvSpPr>
        <p:spPr>
          <a:xfrm>
            <a:off x="764355" y="6873776"/>
            <a:ext cx="17218845" cy="2308324"/>
          </a:xfrm>
          <a:prstGeom prst="rect">
            <a:avLst/>
          </a:prstGeom>
        </p:spPr>
        <p:txBody>
          <a:bodyPr wrap="square">
            <a:spAutoFit/>
          </a:bodyPr>
          <a:lstStyle/>
          <a:p>
            <a:r>
              <a:rPr lang="en-US" sz="3600" dirty="0">
                <a:solidFill>
                  <a:srgbClr val="003EA8"/>
                </a:solidFill>
                <a:latin typeface="Times New Roman" panose="02020603050405020304" pitchFamily="18" charset="0"/>
                <a:ea typeface="SimSun" panose="02010600030101010101" pitchFamily="2" charset="-122"/>
              </a:rPr>
              <a:t>Other buttons include:</a:t>
            </a:r>
          </a:p>
          <a:p>
            <a:r>
              <a:rPr lang="en-US" sz="3600" b="1" dirty="0">
                <a:solidFill>
                  <a:srgbClr val="003EA8"/>
                </a:solidFill>
                <a:latin typeface="Times New Roman" panose="02020603050405020304" pitchFamily="18" charset="0"/>
                <a:ea typeface="SimSun" panose="02010600030101010101" pitchFamily="2" charset="-122"/>
              </a:rPr>
              <a:t>    Logout:</a:t>
            </a:r>
            <a:r>
              <a:rPr lang="en-US" sz="3600" dirty="0">
                <a:solidFill>
                  <a:srgbClr val="003EA8"/>
                </a:solidFill>
                <a:latin typeface="Times New Roman" panose="02020603050405020304" pitchFamily="18" charset="0"/>
                <a:ea typeface="SimSun" panose="02010600030101010101" pitchFamily="2" charset="-122"/>
              </a:rPr>
              <a:t> Returns the user to the login screen when they want to switch to a different account</a:t>
            </a:r>
            <a:r>
              <a:rPr lang="vi-VN" sz="3600" dirty="0">
                <a:solidFill>
                  <a:srgbClr val="003EA8"/>
                </a:solidFill>
                <a:latin typeface="Times New Roman" panose="02020603050405020304" pitchFamily="18" charset="0"/>
                <a:ea typeface="SimSun" panose="02010600030101010101" pitchFamily="2" charset="-122"/>
              </a:rPr>
              <a:t> .</a:t>
            </a:r>
            <a:endParaRPr lang="en-US" sz="3600" dirty="0">
              <a:solidFill>
                <a:srgbClr val="003EA8"/>
              </a:solidFill>
              <a:latin typeface="Times New Roman" panose="02020603050405020304" pitchFamily="18" charset="0"/>
              <a:ea typeface="SimSun" panose="02010600030101010101" pitchFamily="2" charset="-122"/>
            </a:endParaRPr>
          </a:p>
          <a:p>
            <a:r>
              <a:rPr lang="en-US" sz="3600" b="1" dirty="0">
                <a:solidFill>
                  <a:srgbClr val="003EA8"/>
                </a:solidFill>
                <a:latin typeface="Times New Roman" panose="02020603050405020304" pitchFamily="18" charset="0"/>
                <a:ea typeface="SimSun" panose="02010600030101010101" pitchFamily="2" charset="-122"/>
              </a:rPr>
              <a:t>    Exit:</a:t>
            </a:r>
            <a:r>
              <a:rPr lang="en-US" sz="3600" dirty="0">
                <a:solidFill>
                  <a:srgbClr val="003EA8"/>
                </a:solidFill>
                <a:latin typeface="Times New Roman" panose="02020603050405020304" pitchFamily="18" charset="0"/>
                <a:ea typeface="SimSun" panose="02010600030101010101" pitchFamily="2" charset="-122"/>
              </a:rPr>
              <a:t> Closes the application quickly, helping to save time.</a:t>
            </a:r>
            <a:endParaRPr lang="vi-VN" sz="3600" dirty="0">
              <a:solidFill>
                <a:srgbClr val="003EA8"/>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5301225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0-#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0-#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661102"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2.3. User Interface Information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1" name="Picture 10">
            <a:extLst>
              <a:ext uri="{FF2B5EF4-FFF2-40B4-BE49-F238E27FC236}">
                <a16:creationId xmlns:a16="http://schemas.microsoft.com/office/drawing/2014/main" id="{D2ECA0EF-D9E9-4762-8B97-27D2866763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1800" y="1866900"/>
            <a:ext cx="11132791" cy="7421860"/>
          </a:xfrm>
          <a:prstGeom prst="rect">
            <a:avLst/>
          </a:prstGeom>
        </p:spPr>
      </p:pic>
      <p:sp>
        <p:nvSpPr>
          <p:cNvPr id="10" name="Rectangle 1">
            <a:extLst>
              <a:ext uri="{FF2B5EF4-FFF2-40B4-BE49-F238E27FC236}">
                <a16:creationId xmlns:a16="http://schemas.microsoft.com/office/drawing/2014/main" id="{499D1FFC-8769-4A4B-8982-8C43A35E7F05}"/>
              </a:ext>
            </a:extLst>
          </p:cNvPr>
          <p:cNvSpPr>
            <a:spLocks noChangeArrowheads="1"/>
          </p:cNvSpPr>
          <p:nvPr/>
        </p:nvSpPr>
        <p:spPr bwMode="auto">
          <a:xfrm>
            <a:off x="301004" y="1568083"/>
            <a:ext cx="6452482" cy="8217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Other special functions are located in the </a:t>
            </a:r>
            <a:r>
              <a:rPr kumimoji="0" lang="en-US" altLang="zh-CN" sz="16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left sidebar</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of the main screen. Each button opens a different page, and each page contains full features appropriate for a management application. The functions include:</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Add or Create</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user fills in all required information in the </a:t>
            </a:r>
            <a:r>
              <a:rPr kumimoji="0" lang="en-US" altLang="zh-CN" sz="16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JTextField</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input fields.</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Click the </a:t>
            </a:r>
            <a:r>
              <a:rPr kumimoji="0" lang="en-US" altLang="zh-CN" sz="16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ADD</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button</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data is automatically saved to the list and also inserted into the database table through the established connection</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Update or Edit</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After selecting a row from the information table below, the user can edit the data as desired.</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Click the </a:t>
            </a:r>
            <a:r>
              <a:rPr kumimoji="0" lang="en-US" altLang="zh-CN" sz="16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Update</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button.</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 new information will be updated automatically, and the database will also be updated accordingly</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Delete: </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After selecting a row from the information table, the user can choose to delete it</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Click the </a:t>
            </a:r>
            <a:r>
              <a:rPr kumimoji="0" lang="en-US" altLang="zh-CN" sz="16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Delete</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button</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 confirmation dialog will appear asking whether the user wants to delete the record</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If confirmed, the selected information will be deleted, and the database will be updated to reflect the removal</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Refresh</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When clicked, all displayed data will be refreshed</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Any previously filled input fields will be cleared and reset to blank</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Search</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There is a separate input field where users can enter the information they want to search for</a:t>
            </a: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br>
              <a:rPr lang="vi-VN" altLang="zh-CN" sz="16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When the </a:t>
            </a:r>
            <a:r>
              <a:rPr kumimoji="0" lang="en-US" altLang="zh-CN" sz="16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Search</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button is clicked</a:t>
            </a:r>
            <a:b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vi-VN"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16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All relevant information matching the keyword will be displayed. Besides the management pages, there is also a similar management system but with a special feature: the hash information is displayed below for users to view and to modify the data through CRUD functions.</a:t>
            </a:r>
            <a:endParaRPr kumimoji="0" lang="en-US" altLang="zh-CN" sz="24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73816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par>
                                <p:cTn id="8" presetID="6" presetClass="entr" presetSubtype="32" fill="hold" nodeType="withEffect">
                                  <p:stCondLst>
                                    <p:cond delay="1000"/>
                                  </p:stCondLst>
                                  <p:childTnLst>
                                    <p:set>
                                      <p:cBhvr>
                                        <p:cTn id="9" dur="1" fill="hold">
                                          <p:stCondLst>
                                            <p:cond delay="0"/>
                                          </p:stCondLst>
                                        </p:cTn>
                                        <p:tgtEl>
                                          <p:spTgt spid="11"/>
                                        </p:tgtEl>
                                        <p:attrNameLst>
                                          <p:attrName>style.visibility</p:attrName>
                                        </p:attrNameLst>
                                      </p:cBhvr>
                                      <p:to>
                                        <p:strVal val="visible"/>
                                      </p:to>
                                    </p:set>
                                    <p:animEffect transition="in" filter="circle(out)">
                                      <p:cBhvr>
                                        <p:cTn id="10"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661102"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2.3. User Interface Information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grpSp>
        <p:nvGrpSpPr>
          <p:cNvPr id="10" name="Group 9">
            <a:extLst>
              <a:ext uri="{FF2B5EF4-FFF2-40B4-BE49-F238E27FC236}">
                <a16:creationId xmlns:a16="http://schemas.microsoft.com/office/drawing/2014/main" id="{F86B0CFD-EF0F-4999-9D04-54E58C87BCD2}"/>
              </a:ext>
            </a:extLst>
          </p:cNvPr>
          <p:cNvGrpSpPr/>
          <p:nvPr/>
        </p:nvGrpSpPr>
        <p:grpSpPr>
          <a:xfrm>
            <a:off x="4572000" y="1104900"/>
            <a:ext cx="13417557" cy="8861029"/>
            <a:chOff x="4572000" y="1104900"/>
            <a:chExt cx="13417557" cy="8861029"/>
          </a:xfrm>
        </p:grpSpPr>
        <p:pic>
          <p:nvPicPr>
            <p:cNvPr id="13" name="Picture 12">
              <a:extLst>
                <a:ext uri="{FF2B5EF4-FFF2-40B4-BE49-F238E27FC236}">
                  <a16:creationId xmlns:a16="http://schemas.microsoft.com/office/drawing/2014/main" id="{C928B6B9-F8B0-4F88-9F09-3B27D9AEEC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0" y="1112370"/>
              <a:ext cx="6655877" cy="4423778"/>
            </a:xfrm>
            <a:prstGeom prst="rect">
              <a:avLst/>
            </a:prstGeom>
          </p:spPr>
        </p:pic>
        <p:pic>
          <p:nvPicPr>
            <p:cNvPr id="15" name="Picture 14">
              <a:extLst>
                <a:ext uri="{FF2B5EF4-FFF2-40B4-BE49-F238E27FC236}">
                  <a16:creationId xmlns:a16="http://schemas.microsoft.com/office/drawing/2014/main" id="{5517F8F3-1A81-4D83-8B06-E61C2A8D93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8357" y="5533169"/>
              <a:ext cx="6615456" cy="4428269"/>
            </a:xfrm>
            <a:prstGeom prst="rect">
              <a:avLst/>
            </a:prstGeom>
          </p:spPr>
        </p:pic>
        <p:pic>
          <p:nvPicPr>
            <p:cNvPr id="17" name="Picture 16">
              <a:extLst>
                <a:ext uri="{FF2B5EF4-FFF2-40B4-BE49-F238E27FC236}">
                  <a16:creationId xmlns:a16="http://schemas.microsoft.com/office/drawing/2014/main" id="{7EBB5800-D00E-423D-A09C-B2EE52242A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9897" y="1104900"/>
              <a:ext cx="6633421" cy="4428269"/>
            </a:xfrm>
            <a:prstGeom prst="rect">
              <a:avLst/>
            </a:prstGeom>
          </p:spPr>
        </p:pic>
        <p:pic>
          <p:nvPicPr>
            <p:cNvPr id="19" name="Picture 18">
              <a:extLst>
                <a:ext uri="{FF2B5EF4-FFF2-40B4-BE49-F238E27FC236}">
                  <a16:creationId xmlns:a16="http://schemas.microsoft.com/office/drawing/2014/main" id="{F48CB927-1E11-4B5F-A84D-F79C2D84C18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47154" y="5533169"/>
              <a:ext cx="6642403" cy="4432760"/>
            </a:xfrm>
            <a:prstGeom prst="rect">
              <a:avLst/>
            </a:prstGeom>
          </p:spPr>
        </p:pic>
      </p:grpSp>
      <p:sp>
        <p:nvSpPr>
          <p:cNvPr id="20" name="Rectangle 19">
            <a:extLst>
              <a:ext uri="{FF2B5EF4-FFF2-40B4-BE49-F238E27FC236}">
                <a16:creationId xmlns:a16="http://schemas.microsoft.com/office/drawing/2014/main" id="{56F9E342-7FA1-4919-9FF5-CD4BC594EDF5}"/>
              </a:ext>
            </a:extLst>
          </p:cNvPr>
          <p:cNvSpPr/>
          <p:nvPr/>
        </p:nvSpPr>
        <p:spPr>
          <a:xfrm>
            <a:off x="517935" y="1790700"/>
            <a:ext cx="3942757" cy="8082341"/>
          </a:xfrm>
          <a:prstGeom prst="rect">
            <a:avLst/>
          </a:prstGeom>
        </p:spPr>
        <p:txBody>
          <a:bodyPr wrap="square">
            <a:spAutoFit/>
          </a:bodyPr>
          <a:lstStyle/>
          <a:p>
            <a:pPr>
              <a:lnSpc>
                <a:spcPct val="107000"/>
              </a:lnSpc>
              <a:spcAft>
                <a:spcPts val="800"/>
              </a:spcAft>
            </a:pPr>
            <a:r>
              <a:rPr lang="en-US" sz="20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Statistics and Charts:</a:t>
            </a:r>
            <a:endParaRPr lang="vi-VN" sz="2000" dirty="0">
              <a:solidFill>
                <a:srgbClr val="003EA8"/>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Regarding the interface, the </a:t>
            </a:r>
            <a:r>
              <a:rPr lang="en-US" sz="2000"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ChartDashboard</a:t>
            </a:r>
            <a:r>
              <a:rPr lang="en-US" sz="2000"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features a visually appealing and user-friendly background, creating a comfortable experience for users. Additionally, the left sidebar contains buttons which, when clicked, display different charts. Although users cannot create their own custom charts, the generated charts are designed to be visually attractive, allowing users to gain a comprehensive overview. All data is connected to MySQL, so any additions, deletions, or updates automatically affect the charts. Next to the charts, there is a refresh button that allows users to update the charts to reflect the most current information. This enables users to quickly grasp the latest data, supporting development and promoting progress in various fields.</a:t>
            </a:r>
            <a:r>
              <a:rPr lang="en-US" sz="2000" dirty="0">
                <a:solidFill>
                  <a:srgbClr val="003EA8"/>
                </a:solidFill>
                <a:latin typeface="Times New Roman" panose="02020603050405020304" pitchFamily="18" charset="0"/>
                <a:ea typeface="Calibri" panose="020F0502020204030204" pitchFamily="34" charset="0"/>
                <a:cs typeface="Times New Roman" panose="02020603050405020304" pitchFamily="18" charset="0"/>
              </a:rPr>
              <a:t> </a:t>
            </a:r>
            <a:endParaRPr lang="vi-VN" sz="2000" dirty="0">
              <a:solidFill>
                <a:srgbClr val="003EA8"/>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51634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21" presetClass="entr" presetSubtype="4" fill="hold" nodeType="withEffect">
                                  <p:stCondLst>
                                    <p:cond delay="1000"/>
                                  </p:stCondLst>
                                  <p:childTnLst>
                                    <p:set>
                                      <p:cBhvr>
                                        <p:cTn id="11" dur="1" fill="hold">
                                          <p:stCondLst>
                                            <p:cond delay="0"/>
                                          </p:stCondLst>
                                        </p:cTn>
                                        <p:tgtEl>
                                          <p:spTgt spid="10"/>
                                        </p:tgtEl>
                                        <p:attrNameLst>
                                          <p:attrName>style.visibility</p:attrName>
                                        </p:attrNameLst>
                                      </p:cBhvr>
                                      <p:to>
                                        <p:strVal val="visible"/>
                                      </p:to>
                                    </p:set>
                                    <p:animEffect transition="in" filter="wheel(4)">
                                      <p:cBhvr>
                                        <p:cTn id="1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79716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 MySQL Database Structure</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6" name="Rectangle 15">
            <a:extLst>
              <a:ext uri="{FF2B5EF4-FFF2-40B4-BE49-F238E27FC236}">
                <a16:creationId xmlns:a16="http://schemas.microsoft.com/office/drawing/2014/main" id="{37D0542F-9C95-4E69-A15B-738B225FD8BB}"/>
              </a:ext>
            </a:extLst>
          </p:cNvPr>
          <p:cNvSpPr/>
          <p:nvPr/>
        </p:nvSpPr>
        <p:spPr>
          <a:xfrm>
            <a:off x="10668000" y="114299"/>
            <a:ext cx="4300921"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2.4.1. Table Description</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7" name="Rectangle 5">
            <a:extLst>
              <a:ext uri="{FF2B5EF4-FFF2-40B4-BE49-F238E27FC236}">
                <a16:creationId xmlns:a16="http://schemas.microsoft.com/office/drawing/2014/main" id="{2A9F8F45-4355-4693-8FDE-56D88C4DAB55}"/>
              </a:ext>
            </a:extLst>
          </p:cNvPr>
          <p:cNvSpPr>
            <a:spLocks noChangeArrowheads="1"/>
          </p:cNvSpPr>
          <p:nvPr/>
        </p:nvSpPr>
        <p:spPr bwMode="auto">
          <a:xfrm>
            <a:off x="301005" y="1321862"/>
            <a:ext cx="8614396" cy="8710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1. account – User Account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login credentials.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id, username, password (hashed), confirm.</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2. agent – Agent Information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agent personal data and salary.</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agent_id, first &amp; last name, address, city, country, salary.</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3. affiliation – Organization Information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details of intelligence organizations.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affiliation_id, affiliation name, description.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4. mission – Mission Information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missions and agent/team/clearance relations.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mission_id, name, location, agent_id, access_id, team_id, status.</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5. skill – Spy Skills Category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types of skills agents can have.</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id, skill name.</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6. language – Language Category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languages known by agents.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language_id, language name.\</a:t>
            </a:r>
          </a:p>
        </p:txBody>
      </p:sp>
      <p:sp>
        <p:nvSpPr>
          <p:cNvPr id="18" name="Rectangle 6">
            <a:extLst>
              <a:ext uri="{FF2B5EF4-FFF2-40B4-BE49-F238E27FC236}">
                <a16:creationId xmlns:a16="http://schemas.microsoft.com/office/drawing/2014/main" id="{0D4FFED6-687D-470D-B042-45E68F27BC77}"/>
              </a:ext>
            </a:extLst>
          </p:cNvPr>
          <p:cNvSpPr>
            <a:spLocks noChangeArrowheads="1"/>
          </p:cNvSpPr>
          <p:nvPr/>
        </p:nvSpPr>
        <p:spPr bwMode="auto">
          <a:xfrm>
            <a:off x="9071595" y="1752749"/>
            <a:ext cx="8153194" cy="7848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7. securityclearance – Clearance Level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levels of security access.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sc_id, level name, description.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8. team – Spy Group Management</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team info and meeting frequency.</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id, team name, meeting frequency.</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9. affiliationrel – Agent–Organization Relationship</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agent affiliation and strength of connection.</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agent_id, affiliation_id, affiliation strength.</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10. skillrel – Agent–Skill Relationship</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agent skills.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agent_id, skill_id.</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11. languagerel – Agent–Language Relationship</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agent language abilities.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agent_id, language_id.</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800" b="1" i="0" u="none" strike="noStrike" cap="none" normalizeH="0" baseline="0" dirty="0">
                <a:ln>
                  <a:noFill/>
                </a:ln>
                <a:solidFill>
                  <a:srgbClr val="003EA8"/>
                </a:solidFill>
                <a:effectLst/>
                <a:latin typeface="+mj-lt"/>
              </a:rPr>
              <a:t>12. teamrel – Agent–Team Relationship</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Stores agent participation in teams.</a:t>
            </a:r>
            <a:br>
              <a:rPr kumimoji="0" lang="vi-VN" altLang="vi-VN" sz="2800" b="0" i="0" u="none" strike="noStrike" cap="none" normalizeH="0" baseline="0" dirty="0">
                <a:ln>
                  <a:noFill/>
                </a:ln>
                <a:solidFill>
                  <a:srgbClr val="003EA8"/>
                </a:solidFill>
                <a:effectLst/>
                <a:latin typeface="+mj-lt"/>
              </a:rPr>
            </a:br>
            <a:r>
              <a:rPr kumimoji="0" lang="vi-VN" altLang="vi-VN" sz="2800" b="0" i="0" u="none" strike="noStrike" cap="none" normalizeH="0" baseline="0" dirty="0">
                <a:ln>
                  <a:noFill/>
                </a:ln>
                <a:solidFill>
                  <a:srgbClr val="003EA8"/>
                </a:solidFill>
                <a:effectLst/>
                <a:latin typeface="+mj-lt"/>
              </a:rPr>
              <a:t>Fields: agent_id, team_id.</a:t>
            </a:r>
          </a:p>
        </p:txBody>
      </p:sp>
    </p:spTree>
    <p:extLst>
      <p:ext uri="{BB962C8B-B14F-4D97-AF65-F5344CB8AC3E}">
        <p14:creationId xmlns:p14="http://schemas.microsoft.com/office/powerpoint/2010/main" val="27887457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1+#ppt_w/2"/>
                                          </p:val>
                                        </p:tav>
                                        <p:tav tm="100000">
                                          <p:val>
                                            <p:strVal val="#ppt_x"/>
                                          </p:val>
                                        </p:tav>
                                      </p:tavLst>
                                    </p:anim>
                                    <p:anim calcmode="lin" valueType="num">
                                      <p:cBhvr additive="base">
                                        <p:cTn id="14"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latin typeface="+mj-lt"/>
            </a:endParaRPr>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79716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 MySQL Database Structure</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6" name="Rectangle 15">
            <a:extLst>
              <a:ext uri="{FF2B5EF4-FFF2-40B4-BE49-F238E27FC236}">
                <a16:creationId xmlns:a16="http://schemas.microsoft.com/office/drawing/2014/main" id="{37D0542F-9C95-4E69-A15B-738B225FD8BB}"/>
              </a:ext>
            </a:extLst>
          </p:cNvPr>
          <p:cNvSpPr/>
          <p:nvPr/>
        </p:nvSpPr>
        <p:spPr>
          <a:xfrm>
            <a:off x="10668000" y="114299"/>
            <a:ext cx="6271269"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2.4.2. Constraints an Relationships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1">
            <a:extLst>
              <a:ext uri="{FF2B5EF4-FFF2-40B4-BE49-F238E27FC236}">
                <a16:creationId xmlns:a16="http://schemas.microsoft.com/office/drawing/2014/main" id="{19AFA3A6-1089-48D6-8CDA-ABFB0C89CE1E}"/>
              </a:ext>
            </a:extLst>
          </p:cNvPr>
          <p:cNvSpPr>
            <a:spLocks noChangeArrowheads="1"/>
          </p:cNvSpPr>
          <p:nvPr/>
        </p:nvSpPr>
        <p:spPr bwMode="auto">
          <a:xfrm>
            <a:off x="301004" y="1691194"/>
            <a:ext cx="16939269" cy="7971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1" i="0" u="sng"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Constraint</a:t>
            </a:r>
            <a:r>
              <a:rPr kumimoji="0" lang="vi-VN" altLang="zh-CN" sz="4000" b="1" i="0" u="sng"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s</a:t>
            </a:r>
            <a:r>
              <a:rPr kumimoji="0" lang="en-US" altLang="zh-CN" sz="4000" b="1" i="0" u="sng"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Primary Key:</a:t>
            </a:r>
            <a:b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b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Each table has an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column as the primary key (PK).</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Foreign Key:</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agent.security_clearance_id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securityclearance.id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affiliationrel.agent_id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affiliationrel.affiliation_id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skillrel.agent_id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skillrel.skill_id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languagerel.agent_id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languagerel.language_id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teamrel.agent_id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teamrel.team_id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team.id</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Unique:</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account.userna</a:t>
            </a:r>
            <a:r>
              <a:rPr kumimoji="0" lang="vi-VN"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e</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Not Null:</a:t>
            </a:r>
            <a:endPar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account.username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account.password</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account.role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mission.name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language.name</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securityclearance.level</a:t>
            </a:r>
            <a:r>
              <a:rPr kumimoji="0" lang="en-US" altLang="zh-CN" sz="28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team.name</a:t>
            </a:r>
            <a:endParaRPr kumimoji="0" lang="en-US" altLang="zh-CN" sz="28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
        <p:nvSpPr>
          <p:cNvPr id="15" name="Freeform 17">
            <a:extLst>
              <a:ext uri="{FF2B5EF4-FFF2-40B4-BE49-F238E27FC236}">
                <a16:creationId xmlns:a16="http://schemas.microsoft.com/office/drawing/2014/main" id="{2C9F154A-2A9B-439B-A35E-411A8217FA08}"/>
              </a:ext>
            </a:extLst>
          </p:cNvPr>
          <p:cNvSpPr/>
          <p:nvPr/>
        </p:nvSpPr>
        <p:spPr>
          <a:xfrm rot="3057975">
            <a:off x="-885058" y="1668814"/>
            <a:ext cx="3493711" cy="3506462"/>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17">
            <a:extLst>
              <a:ext uri="{FF2B5EF4-FFF2-40B4-BE49-F238E27FC236}">
                <a16:creationId xmlns:a16="http://schemas.microsoft.com/office/drawing/2014/main" id="{D4A7E85D-D4ED-45A7-9BA9-241F63E1C177}"/>
              </a:ext>
            </a:extLst>
          </p:cNvPr>
          <p:cNvSpPr/>
          <p:nvPr/>
        </p:nvSpPr>
        <p:spPr>
          <a:xfrm rot="20054730">
            <a:off x="14355504" y="6678266"/>
            <a:ext cx="1637441" cy="1643417"/>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20">
            <a:extLst>
              <a:ext uri="{FF2B5EF4-FFF2-40B4-BE49-F238E27FC236}">
                <a16:creationId xmlns:a16="http://schemas.microsoft.com/office/drawing/2014/main" id="{80D0677C-8C85-4119-9A1E-B21F60137962}"/>
              </a:ext>
            </a:extLst>
          </p:cNvPr>
          <p:cNvSpPr/>
          <p:nvPr/>
        </p:nvSpPr>
        <p:spPr>
          <a:xfrm>
            <a:off x="16140469" y="1605715"/>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Freeform 16">
            <a:extLst>
              <a:ext uri="{FF2B5EF4-FFF2-40B4-BE49-F238E27FC236}">
                <a16:creationId xmlns:a16="http://schemas.microsoft.com/office/drawing/2014/main" id="{DD759F7C-402D-4CB0-A74C-BDA5658C543C}"/>
              </a:ext>
            </a:extLst>
          </p:cNvPr>
          <p:cNvSpPr/>
          <p:nvPr/>
        </p:nvSpPr>
        <p:spPr>
          <a:xfrm rot="18997657">
            <a:off x="1737908" y="6424381"/>
            <a:ext cx="2367586" cy="839417"/>
          </a:xfrm>
          <a:custGeom>
            <a:avLst/>
            <a:gdLst/>
            <a:ahLst/>
            <a:cxnLst/>
            <a:rect l="l" t="t" r="r" b="b"/>
            <a:pathLst>
              <a:path w="2367586" h="839417">
                <a:moveTo>
                  <a:pt x="0" y="0"/>
                </a:moveTo>
                <a:lnTo>
                  <a:pt x="2367586" y="0"/>
                </a:lnTo>
                <a:lnTo>
                  <a:pt x="2367586" y="839417"/>
                </a:lnTo>
                <a:lnTo>
                  <a:pt x="0" y="83941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extLst>
      <p:ext uri="{BB962C8B-B14F-4D97-AF65-F5344CB8AC3E}">
        <p14:creationId xmlns:p14="http://schemas.microsoft.com/office/powerpoint/2010/main" val="29460336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3">
            <a:extLst>
              <a:ext uri="{FF2B5EF4-FFF2-40B4-BE49-F238E27FC236}">
                <a16:creationId xmlns:a16="http://schemas.microsoft.com/office/drawing/2014/main" id="{68D349FF-CDCD-453F-A980-0D30E3C442E7}"/>
              </a:ext>
            </a:extLst>
          </p:cNvPr>
          <p:cNvGrpSpPr/>
          <p:nvPr/>
        </p:nvGrpSpPr>
        <p:grpSpPr>
          <a:xfrm>
            <a:off x="930899" y="4336560"/>
            <a:ext cx="16413974" cy="4605664"/>
            <a:chOff x="0" y="0"/>
            <a:chExt cx="5997128" cy="1278204"/>
          </a:xfrm>
        </p:grpSpPr>
        <p:sp>
          <p:nvSpPr>
            <p:cNvPr id="17" name="Freeform 4">
              <a:extLst>
                <a:ext uri="{FF2B5EF4-FFF2-40B4-BE49-F238E27FC236}">
                  <a16:creationId xmlns:a16="http://schemas.microsoft.com/office/drawing/2014/main" id="{46FA3A83-17E3-4379-81F5-2B1F76C3E365}"/>
                </a:ext>
              </a:extLst>
            </p:cNvPr>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grpSp>
        <p:nvGrpSpPr>
          <p:cNvPr id="3" name="Group 3"/>
          <p:cNvGrpSpPr/>
          <p:nvPr/>
        </p:nvGrpSpPr>
        <p:grpSpPr>
          <a:xfrm>
            <a:off x="905495" y="680808"/>
            <a:ext cx="16439375" cy="316729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rot="7331647">
            <a:off x="-2879078" y="959877"/>
            <a:ext cx="7147788" cy="1754958"/>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11702764" y="8942224"/>
            <a:ext cx="573798" cy="822649"/>
          </a:xfrm>
          <a:custGeom>
            <a:avLst/>
            <a:gdLst/>
            <a:ahLst/>
            <a:cxnLst/>
            <a:rect l="l" t="t" r="r" b="b"/>
            <a:pathLst>
              <a:path w="573798" h="822649">
                <a:moveTo>
                  <a:pt x="0" y="0"/>
                </a:moveTo>
                <a:lnTo>
                  <a:pt x="573798" y="0"/>
                </a:lnTo>
                <a:lnTo>
                  <a:pt x="573798" y="822649"/>
                </a:lnTo>
                <a:lnTo>
                  <a:pt x="0" y="822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3318882" y="-411324"/>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rot="2155311">
            <a:off x="15418914" y="-306083"/>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2446217" y="952500"/>
            <a:ext cx="13395565" cy="1769715"/>
          </a:xfrm>
          <a:prstGeom prst="rect">
            <a:avLst/>
          </a:prstGeom>
        </p:spPr>
        <p:txBody>
          <a:bodyPr lIns="0" tIns="0" rIns="0" bIns="0" rtlCol="0" anchor="t">
            <a:spAutoFit/>
          </a:bodyPr>
          <a:lstStyle/>
          <a:p>
            <a:pPr algn="ctr"/>
            <a:r>
              <a:rPr lang="vi-VN" sz="11500" b="1" dirty="0">
                <a:solidFill>
                  <a:schemeClr val="tx2">
                    <a:lumMod val="60000"/>
                    <a:lumOff val="40000"/>
                  </a:schemeClr>
                </a:solidFill>
                <a:latin typeface="+mj-lt"/>
              </a:rPr>
              <a:t>INTRODUCTION</a:t>
            </a:r>
            <a:endParaRPr lang="vi-VN" sz="8800" b="1" dirty="0">
              <a:solidFill>
                <a:schemeClr val="tx2">
                  <a:lumMod val="60000"/>
                  <a:lumOff val="40000"/>
                </a:schemeClr>
              </a:solidFill>
              <a:latin typeface="+mj-lt"/>
            </a:endParaRPr>
          </a:p>
        </p:txBody>
      </p:sp>
      <p:sp>
        <p:nvSpPr>
          <p:cNvPr id="15" name="Rectangle 14">
            <a:extLst>
              <a:ext uri="{FF2B5EF4-FFF2-40B4-BE49-F238E27FC236}">
                <a16:creationId xmlns:a16="http://schemas.microsoft.com/office/drawing/2014/main" id="{7B463522-18FD-4FA9-A2C7-AE1267DF4CBE}"/>
              </a:ext>
            </a:extLst>
          </p:cNvPr>
          <p:cNvSpPr/>
          <p:nvPr/>
        </p:nvSpPr>
        <p:spPr>
          <a:xfrm>
            <a:off x="6683870" y="2779318"/>
            <a:ext cx="4920258" cy="584775"/>
          </a:xfrm>
          <a:prstGeom prst="rect">
            <a:avLst/>
          </a:prstGeom>
        </p:spPr>
        <p:txBody>
          <a:bodyPr wrap="none">
            <a:spAutoFit/>
          </a:bodyPr>
          <a:lstStyle/>
          <a:p>
            <a:pPr algn="ctr"/>
            <a:r>
              <a:rPr lang="en-US" sz="3200" b="1" dirty="0">
                <a:solidFill>
                  <a:srgbClr val="003EA8"/>
                </a:solidFill>
                <a:latin typeface="Times New Roman" panose="02020603050405020304" pitchFamily="18" charset="0"/>
                <a:cs typeface="Times New Roman" panose="02020603050405020304" pitchFamily="18" charset="0"/>
              </a:rPr>
              <a:t>Reason for Topic Selection </a:t>
            </a:r>
            <a:endParaRPr lang="vi-VN" sz="3200" b="1" dirty="0">
              <a:solidFill>
                <a:srgbClr val="003EA8"/>
              </a:solidFill>
            </a:endParaRPr>
          </a:p>
        </p:txBody>
      </p:sp>
      <p:sp>
        <p:nvSpPr>
          <p:cNvPr id="18" name="Rectangle 17">
            <a:extLst>
              <a:ext uri="{FF2B5EF4-FFF2-40B4-BE49-F238E27FC236}">
                <a16:creationId xmlns:a16="http://schemas.microsoft.com/office/drawing/2014/main" id="{3C33BFEB-8A58-486C-8277-814E673C5C89}"/>
              </a:ext>
            </a:extLst>
          </p:cNvPr>
          <p:cNvSpPr/>
          <p:nvPr/>
        </p:nvSpPr>
        <p:spPr>
          <a:xfrm>
            <a:off x="914400" y="4352985"/>
            <a:ext cx="16278074" cy="4524315"/>
          </a:xfrm>
          <a:prstGeom prst="rect">
            <a:avLst/>
          </a:prstGeom>
        </p:spPr>
        <p:txBody>
          <a:bodyPr wrap="square">
            <a:spAutoFit/>
          </a:bodyPr>
          <a:lstStyle/>
          <a:p>
            <a:r>
              <a:rPr lang="en-US" sz="2400" dirty="0">
                <a:solidFill>
                  <a:srgbClr val="003EA8"/>
                </a:solidFill>
                <a:latin typeface="Times New Roman" panose="02020603050405020304" pitchFamily="18" charset="0"/>
                <a:cs typeface="Times New Roman" panose="02020603050405020304" pitchFamily="18" charset="0"/>
              </a:rPr>
              <a:t>- In the context of rapid technological development, the use of software for data management and analysis has become an inevitable trend, especially in fields requiring high security and fast processing speeds such as intelligence. </a:t>
            </a:r>
          </a:p>
          <a:p>
            <a:r>
              <a:rPr lang="en-US" sz="2400" dirty="0">
                <a:solidFill>
                  <a:srgbClr val="003EA8"/>
                </a:solidFill>
                <a:latin typeface="Times New Roman" panose="02020603050405020304" pitchFamily="18" charset="0"/>
                <a:cs typeface="Times New Roman" panose="02020603050405020304" pitchFamily="18" charset="0"/>
              </a:rPr>
              <a:t>- Currently, there is still a lack of applications for managing agent data that are both simple to use and fully functional. Based on this reality, our team has chosen to develop the project </a:t>
            </a:r>
            <a:r>
              <a:rPr lang="en-US" sz="2400" b="1" dirty="0">
                <a:solidFill>
                  <a:srgbClr val="003EA8"/>
                </a:solidFill>
                <a:latin typeface="Times New Roman" panose="02020603050405020304" pitchFamily="18" charset="0"/>
                <a:cs typeface="Times New Roman" panose="02020603050405020304" pitchFamily="18" charset="0"/>
              </a:rPr>
              <a:t>“SpyAgency2024”</a:t>
            </a:r>
            <a:r>
              <a:rPr lang="en-US" sz="2400" dirty="0">
                <a:solidFill>
                  <a:srgbClr val="003EA8"/>
                </a:solidFill>
                <a:latin typeface="Times New Roman" panose="02020603050405020304" pitchFamily="18" charset="0"/>
                <a:cs typeface="Times New Roman" panose="02020603050405020304" pitchFamily="18" charset="0"/>
              </a:rPr>
              <a:t> – a desktop software designed to manage information about agents, missions, skills, and relationships within the organization. </a:t>
            </a:r>
          </a:p>
          <a:p>
            <a:r>
              <a:rPr lang="en-US" sz="2400" dirty="0">
                <a:solidFill>
                  <a:srgbClr val="003EA8"/>
                </a:solidFill>
                <a:latin typeface="Times New Roman" panose="02020603050405020304" pitchFamily="18" charset="0"/>
                <a:cs typeface="Times New Roman" panose="02020603050405020304" pitchFamily="18" charset="0"/>
              </a:rPr>
              <a:t>- The software: </a:t>
            </a:r>
            <a:br>
              <a:rPr lang="en-US" sz="2400" dirty="0">
                <a:solidFill>
                  <a:srgbClr val="003EA8"/>
                </a:solidFill>
                <a:latin typeface="Times New Roman" panose="02020603050405020304" pitchFamily="18" charset="0"/>
                <a:cs typeface="Times New Roman" panose="02020603050405020304" pitchFamily="18" charset="0"/>
              </a:rPr>
            </a:br>
            <a:r>
              <a:rPr lang="en-US" sz="2400" dirty="0">
                <a:solidFill>
                  <a:srgbClr val="003EA8"/>
                </a:solidFill>
                <a:latin typeface="Times New Roman" panose="02020603050405020304" pitchFamily="18" charset="0"/>
                <a:cs typeface="Times New Roman" panose="02020603050405020304" pitchFamily="18" charset="0"/>
              </a:rPr>
              <a:t> + Features a user-friendly, intuitive interface that supports data lookup, </a:t>
            </a:r>
            <a:r>
              <a:rPr lang="en-US" sz="2400" b="1" dirty="0">
                <a:solidFill>
                  <a:srgbClr val="003EA8"/>
                </a:solidFill>
                <a:latin typeface="Times New Roman" panose="02020603050405020304" pitchFamily="18" charset="0"/>
                <a:cs typeface="Times New Roman" panose="02020603050405020304" pitchFamily="18" charset="0"/>
              </a:rPr>
              <a:t>statistical analysis and data visualization</a:t>
            </a:r>
            <a:r>
              <a:rPr lang="en-US" sz="2400" dirty="0">
                <a:solidFill>
                  <a:srgbClr val="003EA8"/>
                </a:solidFill>
                <a:latin typeface="Times New Roman" panose="02020603050405020304" pitchFamily="18" charset="0"/>
                <a:cs typeface="Times New Roman" panose="02020603050405020304" pitchFamily="18" charset="0"/>
              </a:rPr>
              <a:t> through charts using the </a:t>
            </a:r>
            <a:r>
              <a:rPr lang="en-US" sz="2400" b="1" dirty="0" err="1">
                <a:solidFill>
                  <a:srgbClr val="003EA8"/>
                </a:solidFill>
                <a:latin typeface="Times New Roman" panose="02020603050405020304" pitchFamily="18" charset="0"/>
                <a:cs typeface="Times New Roman" panose="02020603050405020304" pitchFamily="18" charset="0"/>
              </a:rPr>
              <a:t>JFreeChart</a:t>
            </a:r>
            <a:r>
              <a:rPr lang="en-US" sz="2400" b="1" dirty="0">
                <a:solidFill>
                  <a:srgbClr val="003EA8"/>
                </a:solidFill>
                <a:latin typeface="Times New Roman" panose="02020603050405020304" pitchFamily="18" charset="0"/>
                <a:cs typeface="Times New Roman" panose="02020603050405020304" pitchFamily="18" charset="0"/>
              </a:rPr>
              <a:t> library. </a:t>
            </a:r>
            <a:br>
              <a:rPr lang="en-US" sz="2400" dirty="0">
                <a:solidFill>
                  <a:srgbClr val="003EA8"/>
                </a:solidFill>
                <a:latin typeface="Times New Roman" panose="02020603050405020304" pitchFamily="18" charset="0"/>
                <a:cs typeface="Times New Roman" panose="02020603050405020304" pitchFamily="18" charset="0"/>
              </a:rPr>
            </a:br>
            <a:r>
              <a:rPr lang="en-US" sz="2400" dirty="0">
                <a:solidFill>
                  <a:srgbClr val="003EA8"/>
                </a:solidFill>
                <a:latin typeface="Times New Roman" panose="02020603050405020304" pitchFamily="18" charset="0"/>
                <a:cs typeface="Times New Roman" panose="02020603050405020304" pitchFamily="18" charset="0"/>
              </a:rPr>
              <a:t> + Uses </a:t>
            </a:r>
            <a:r>
              <a:rPr lang="en-US" sz="2400" b="1" dirty="0">
                <a:solidFill>
                  <a:srgbClr val="003EA8"/>
                </a:solidFill>
                <a:latin typeface="Times New Roman" panose="02020603050405020304" pitchFamily="18" charset="0"/>
                <a:cs typeface="Times New Roman" panose="02020603050405020304" pitchFamily="18" charset="0"/>
              </a:rPr>
              <a:t>Java Swing</a:t>
            </a:r>
            <a:r>
              <a:rPr lang="en-US" sz="2400" dirty="0">
                <a:solidFill>
                  <a:srgbClr val="003EA8"/>
                </a:solidFill>
                <a:latin typeface="Times New Roman" panose="02020603050405020304" pitchFamily="18" charset="0"/>
                <a:cs typeface="Times New Roman" panose="02020603050405020304" pitchFamily="18" charset="0"/>
              </a:rPr>
              <a:t> to build the interface, </a:t>
            </a:r>
            <a:r>
              <a:rPr lang="en-US" sz="2400" b="1" dirty="0">
                <a:solidFill>
                  <a:srgbClr val="003EA8"/>
                </a:solidFill>
                <a:latin typeface="Times New Roman" panose="02020603050405020304" pitchFamily="18" charset="0"/>
                <a:cs typeface="Times New Roman" panose="02020603050405020304" pitchFamily="18" charset="0"/>
              </a:rPr>
              <a:t>MySQL</a:t>
            </a:r>
            <a:r>
              <a:rPr lang="en-US" sz="2400" dirty="0">
                <a:solidFill>
                  <a:srgbClr val="003EA8"/>
                </a:solidFill>
                <a:latin typeface="Times New Roman" panose="02020603050405020304" pitchFamily="18" charset="0"/>
                <a:cs typeface="Times New Roman" panose="02020603050405020304" pitchFamily="18" charset="0"/>
              </a:rPr>
              <a:t> for data storage, and applies </a:t>
            </a:r>
            <a:r>
              <a:rPr lang="en-US" sz="2400" b="1" dirty="0">
                <a:solidFill>
                  <a:srgbClr val="003EA8"/>
                </a:solidFill>
                <a:latin typeface="Times New Roman" panose="02020603050405020304" pitchFamily="18" charset="0"/>
                <a:cs typeface="Times New Roman" panose="02020603050405020304" pitchFamily="18" charset="0"/>
              </a:rPr>
              <a:t>object-oriented programming (OOP)</a:t>
            </a:r>
            <a:r>
              <a:rPr lang="en-US" sz="2400" dirty="0">
                <a:solidFill>
                  <a:srgbClr val="003EA8"/>
                </a:solidFill>
                <a:latin typeface="Times New Roman" panose="02020603050405020304" pitchFamily="18" charset="0"/>
                <a:cs typeface="Times New Roman" panose="02020603050405020304" pitchFamily="18" charset="0"/>
              </a:rPr>
              <a:t> to design a clear, layered program structure. </a:t>
            </a:r>
          </a:p>
          <a:p>
            <a:r>
              <a:rPr lang="en-US" sz="2400" dirty="0">
                <a:solidFill>
                  <a:srgbClr val="003EA8"/>
                </a:solidFill>
                <a:latin typeface="Times New Roman" panose="02020603050405020304" pitchFamily="18" charset="0"/>
                <a:cs typeface="Times New Roman" panose="02020603050405020304" pitchFamily="18" charset="0"/>
              </a:rPr>
              <a:t>- Throughout the project, our team has strengthened skills in Java programming, data handling, and data visualization. </a:t>
            </a:r>
          </a:p>
          <a:p>
            <a:r>
              <a:rPr lang="en-US" sz="2400" dirty="0">
                <a:solidFill>
                  <a:srgbClr val="003EA8"/>
                </a:solidFill>
                <a:latin typeface="Times New Roman" panose="02020603050405020304" pitchFamily="18" charset="0"/>
                <a:cs typeface="Times New Roman" panose="02020603050405020304" pitchFamily="18" charset="0"/>
              </a:rPr>
              <a:t>- We believe the product meets the course requirements and has strong potential for practical application.</a:t>
            </a:r>
            <a:endParaRPr lang="vi-VN" sz="24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26047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DEFFF612-9D2C-4296-A35F-7AC87A1265C2}"/>
              </a:ext>
            </a:extLst>
          </p:cNvPr>
          <p:cNvSpPr/>
          <p:nvPr/>
        </p:nvSpPr>
        <p:spPr>
          <a:xfrm>
            <a:off x="228599" y="0"/>
            <a:ext cx="17685992" cy="96098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vi-VN" dirty="0">
              <a:latin typeface="Times New Roman" panose="02020603050405020304" pitchFamily="18" charset="0"/>
              <a:cs typeface="Times New Roman" panose="02020603050405020304" pitchFamily="18" charset="0"/>
            </a:endParaRPr>
          </a:p>
        </p:txBody>
      </p:sp>
      <p:grpSp>
        <p:nvGrpSpPr>
          <p:cNvPr id="2" name="Group 1">
            <a:extLst>
              <a:ext uri="{FF2B5EF4-FFF2-40B4-BE49-F238E27FC236}">
                <a16:creationId xmlns:a16="http://schemas.microsoft.com/office/drawing/2014/main" id="{4A05DE28-1EA6-4EB4-AEFB-828DDA30A885}"/>
              </a:ext>
            </a:extLst>
          </p:cNvPr>
          <p:cNvGrpSpPr/>
          <p:nvPr/>
        </p:nvGrpSpPr>
        <p:grpSpPr>
          <a:xfrm>
            <a:off x="-3124200" y="-4229100"/>
            <a:ext cx="14389275" cy="2726334"/>
            <a:chOff x="-75164" y="3848100"/>
            <a:chExt cx="14389275" cy="2726334"/>
          </a:xfrm>
        </p:grpSpPr>
        <p:sp>
          <p:nvSpPr>
            <p:cNvPr id="3" name="Rectangle 2">
              <a:extLst>
                <a:ext uri="{FF2B5EF4-FFF2-40B4-BE49-F238E27FC236}">
                  <a16:creationId xmlns:a16="http://schemas.microsoft.com/office/drawing/2014/main" id="{0F85C2C0-835C-46B1-B5D4-4EE57137A25C}"/>
                </a:ext>
              </a:extLst>
            </p:cNvPr>
            <p:cNvSpPr/>
            <p:nvPr/>
          </p:nvSpPr>
          <p:spPr>
            <a:xfrm>
              <a:off x="3305949" y="3848100"/>
              <a:ext cx="9571851" cy="2215991"/>
            </a:xfrm>
            <a:prstGeom prst="rect">
              <a:avLst/>
            </a:prstGeom>
          </p:spPr>
          <p:txBody>
            <a:bodyPr wrap="none">
              <a:spAutoFit/>
            </a:bodyPr>
            <a:lstStyle/>
            <a:p>
              <a:r>
                <a:rPr lang="en-US" sz="13800" dirty="0">
                  <a:solidFill>
                    <a:schemeClr val="tx2">
                      <a:lumMod val="60000"/>
                      <a:lumOff val="40000"/>
                    </a:schemeClr>
                  </a:solidFill>
                  <a:latin typeface="Times New Roman" panose="02020603050405020304" pitchFamily="18" charset="0"/>
                  <a:cs typeface="Times New Roman" panose="02020603050405020304" pitchFamily="18" charset="0"/>
                </a:rPr>
                <a:t>CHAPTER 2</a:t>
              </a:r>
              <a:endParaRPr lang="vi-VN" sz="138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4" name="Freeform 18">
              <a:extLst>
                <a:ext uri="{FF2B5EF4-FFF2-40B4-BE49-F238E27FC236}">
                  <a16:creationId xmlns:a16="http://schemas.microsoft.com/office/drawing/2014/main" id="{44AB48EA-6A55-418D-AF35-F3DD2FFAAD32}"/>
                </a:ext>
              </a:extLst>
            </p:cNvPr>
            <p:cNvSpPr/>
            <p:nvPr/>
          </p:nvSpPr>
          <p:spPr>
            <a:xfrm>
              <a:off x="-75164" y="3918109"/>
              <a:ext cx="14389275" cy="2656325"/>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4">
              <a:extLst>
                <a:ext uri="{FF2B5EF4-FFF2-40B4-BE49-F238E27FC236}">
                  <a16:creationId xmlns:a16="http://schemas.microsoft.com/office/drawing/2014/main" id="{DAF3DA41-577F-4685-8737-9F5F0849F455}"/>
                </a:ext>
              </a:extLst>
            </p:cNvPr>
            <p:cNvSpPr txBox="1"/>
            <p:nvPr/>
          </p:nvSpPr>
          <p:spPr>
            <a:xfrm>
              <a:off x="3200400" y="3918109"/>
              <a:ext cx="9571851" cy="2215991"/>
            </a:xfrm>
            <a:prstGeom prst="rect">
              <a:avLst/>
            </a:prstGeom>
            <a:noFill/>
          </p:spPr>
          <p:txBody>
            <a:bodyPr wrap="none" rtlCol="0">
              <a:spAutoFit/>
            </a:bodyPr>
            <a:lstStyle/>
            <a:p>
              <a:r>
                <a:rPr lang="en-US" sz="13800" dirty="0">
                  <a:solidFill>
                    <a:schemeClr val="bg1"/>
                  </a:solidFill>
                  <a:latin typeface="Times New Roman" panose="02020603050405020304" pitchFamily="18" charset="0"/>
                  <a:cs typeface="Times New Roman" panose="02020603050405020304" pitchFamily="18" charset="0"/>
                </a:rPr>
                <a:t>CHAPTER 2</a:t>
              </a:r>
              <a:endParaRPr lang="vi-VN" sz="13800" dirty="0">
                <a:solidFill>
                  <a:schemeClr val="bg1"/>
                </a:solidFill>
                <a:latin typeface="Times New Roman" panose="02020603050405020304" pitchFamily="18" charset="0"/>
                <a:cs typeface="Times New Roman" panose="02020603050405020304" pitchFamily="18" charset="0"/>
              </a:endParaRPr>
            </a:p>
          </p:txBody>
        </p:sp>
      </p:grpSp>
      <p:sp>
        <p:nvSpPr>
          <p:cNvPr id="6" name="Rectangle 5">
            <a:extLst>
              <a:ext uri="{FF2B5EF4-FFF2-40B4-BE49-F238E27FC236}">
                <a16:creationId xmlns:a16="http://schemas.microsoft.com/office/drawing/2014/main" id="{B032EE0B-8386-4D6B-9607-3AEE6D57C56E}"/>
              </a:ext>
            </a:extLst>
          </p:cNvPr>
          <p:cNvSpPr/>
          <p:nvPr/>
        </p:nvSpPr>
        <p:spPr>
          <a:xfrm>
            <a:off x="10363200" y="-3771900"/>
            <a:ext cx="7433174" cy="1569660"/>
          </a:xfrm>
          <a:prstGeom prst="rect">
            <a:avLst/>
          </a:prstGeom>
        </p:spPr>
        <p:txBody>
          <a:bodyPr wrap="square">
            <a:spAutoFit/>
          </a:bodyPr>
          <a:lstStyle/>
          <a:p>
            <a:pPr algn="ctr"/>
            <a:r>
              <a:rPr lang="en-US" sz="4800" dirty="0">
                <a:solidFill>
                  <a:schemeClr val="tx2">
                    <a:lumMod val="60000"/>
                    <a:lumOff val="40000"/>
                  </a:schemeClr>
                </a:solidFill>
                <a:latin typeface="Times New Roman" panose="02020603050405020304" pitchFamily="18" charset="0"/>
                <a:cs typeface="Times New Roman" panose="02020603050405020304" pitchFamily="18" charset="0"/>
              </a:rPr>
              <a:t>Proposed Solution and Application Design Analysis</a:t>
            </a:r>
            <a:endParaRPr lang="vi-VN" sz="1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8" name="Freeform 4">
            <a:extLst>
              <a:ext uri="{FF2B5EF4-FFF2-40B4-BE49-F238E27FC236}">
                <a16:creationId xmlns:a16="http://schemas.microsoft.com/office/drawing/2014/main" id="{63172BEA-848F-45C0-A9A6-0376C2EDFA08}"/>
              </a:ext>
            </a:extLst>
          </p:cNvPr>
          <p:cNvSpPr/>
          <p:nvPr/>
        </p:nvSpPr>
        <p:spPr>
          <a:xfrm>
            <a:off x="301004" y="1409700"/>
            <a:ext cx="17685992" cy="85344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9" name="Rectangle 8">
            <a:extLst>
              <a:ext uri="{FF2B5EF4-FFF2-40B4-BE49-F238E27FC236}">
                <a16:creationId xmlns:a16="http://schemas.microsoft.com/office/drawing/2014/main" id="{AB29A5A1-5AF5-468D-A749-58435E3641D2}"/>
              </a:ext>
            </a:extLst>
          </p:cNvPr>
          <p:cNvSpPr/>
          <p:nvPr/>
        </p:nvSpPr>
        <p:spPr>
          <a:xfrm>
            <a:off x="4089487" y="114300"/>
            <a:ext cx="5797164"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 MySQL Database Structure</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6" name="Rectangle 15">
            <a:extLst>
              <a:ext uri="{FF2B5EF4-FFF2-40B4-BE49-F238E27FC236}">
                <a16:creationId xmlns:a16="http://schemas.microsoft.com/office/drawing/2014/main" id="{37D0542F-9C95-4E69-A15B-738B225FD8BB}"/>
              </a:ext>
            </a:extLst>
          </p:cNvPr>
          <p:cNvSpPr/>
          <p:nvPr/>
        </p:nvSpPr>
        <p:spPr>
          <a:xfrm>
            <a:off x="10668000" y="114299"/>
            <a:ext cx="6271269" cy="584775"/>
          </a:xfrm>
          <a:prstGeom prst="rect">
            <a:avLst/>
          </a:prstGeom>
        </p:spPr>
        <p:txBody>
          <a:bodyPr wrap="non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2.4.2. Constraints an Relationships</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Freeform 17">
            <a:extLst>
              <a:ext uri="{FF2B5EF4-FFF2-40B4-BE49-F238E27FC236}">
                <a16:creationId xmlns:a16="http://schemas.microsoft.com/office/drawing/2014/main" id="{2C9F154A-2A9B-439B-A35E-411A8217FA08}"/>
              </a:ext>
            </a:extLst>
          </p:cNvPr>
          <p:cNvSpPr/>
          <p:nvPr/>
        </p:nvSpPr>
        <p:spPr>
          <a:xfrm rot="3657669">
            <a:off x="-926133" y="5628576"/>
            <a:ext cx="2655945" cy="2486951"/>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17">
            <a:extLst>
              <a:ext uri="{FF2B5EF4-FFF2-40B4-BE49-F238E27FC236}">
                <a16:creationId xmlns:a16="http://schemas.microsoft.com/office/drawing/2014/main" id="{D4A7E85D-D4ED-45A7-9BA9-241F63E1C177}"/>
              </a:ext>
            </a:extLst>
          </p:cNvPr>
          <p:cNvSpPr/>
          <p:nvPr/>
        </p:nvSpPr>
        <p:spPr>
          <a:xfrm rot="3875641">
            <a:off x="16794914" y="1680072"/>
            <a:ext cx="1637441" cy="1643417"/>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20">
            <a:extLst>
              <a:ext uri="{FF2B5EF4-FFF2-40B4-BE49-F238E27FC236}">
                <a16:creationId xmlns:a16="http://schemas.microsoft.com/office/drawing/2014/main" id="{80D0677C-8C85-4119-9A1E-B21F60137962}"/>
              </a:ext>
            </a:extLst>
          </p:cNvPr>
          <p:cNvSpPr/>
          <p:nvPr/>
        </p:nvSpPr>
        <p:spPr>
          <a:xfrm>
            <a:off x="13950199" y="6210300"/>
            <a:ext cx="2746327" cy="3448585"/>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vi-VN" dirty="0">
              <a:latin typeface="Times New Roman" panose="02020603050405020304" pitchFamily="18" charset="0"/>
              <a:cs typeface="Times New Roman" panose="02020603050405020304" pitchFamily="18" charset="0"/>
            </a:endParaRPr>
          </a:p>
        </p:txBody>
      </p:sp>
      <p:sp>
        <p:nvSpPr>
          <p:cNvPr id="19" name="Freeform 16">
            <a:extLst>
              <a:ext uri="{FF2B5EF4-FFF2-40B4-BE49-F238E27FC236}">
                <a16:creationId xmlns:a16="http://schemas.microsoft.com/office/drawing/2014/main" id="{DD759F7C-402D-4CB0-A74C-BDA5658C543C}"/>
              </a:ext>
            </a:extLst>
          </p:cNvPr>
          <p:cNvSpPr/>
          <p:nvPr/>
        </p:nvSpPr>
        <p:spPr>
          <a:xfrm rot="18997657">
            <a:off x="-1515608" y="457734"/>
            <a:ext cx="4973536" cy="1435212"/>
          </a:xfrm>
          <a:custGeom>
            <a:avLst/>
            <a:gdLst/>
            <a:ahLst/>
            <a:cxnLst/>
            <a:rect l="l" t="t" r="r" b="b"/>
            <a:pathLst>
              <a:path w="2367586" h="839417">
                <a:moveTo>
                  <a:pt x="0" y="0"/>
                </a:moveTo>
                <a:lnTo>
                  <a:pt x="2367586" y="0"/>
                </a:lnTo>
                <a:lnTo>
                  <a:pt x="2367586" y="839417"/>
                </a:lnTo>
                <a:lnTo>
                  <a:pt x="0" y="83941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Rectangle 2">
            <a:extLst>
              <a:ext uri="{FF2B5EF4-FFF2-40B4-BE49-F238E27FC236}">
                <a16:creationId xmlns:a16="http://schemas.microsoft.com/office/drawing/2014/main" id="{3DD87C91-5A1B-4730-A899-CB85CDA94551}"/>
              </a:ext>
            </a:extLst>
          </p:cNvPr>
          <p:cNvSpPr>
            <a:spLocks noChangeArrowheads="1"/>
          </p:cNvSpPr>
          <p:nvPr/>
        </p:nvSpPr>
        <p:spPr bwMode="auto">
          <a:xfrm>
            <a:off x="4419520" y="2071686"/>
            <a:ext cx="9304149" cy="7078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5400" b="1" i="0" u="sng"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Relationships between tables:</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account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vi-VN"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i</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ndependent</a:t>
            </a:r>
            <a:r>
              <a:rPr kumimoji="0" lang="vi-VN"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securityclearance</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1-n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1-n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1-n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1-n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Relationship1-n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affiliation</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n-1</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skill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n-1</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language</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n-1</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err="1">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teamrel</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 </a:t>
            </a:r>
            <a:r>
              <a:rPr kumimoji="0" lang="en-US" altLang="zh-CN" sz="4000" b="0" i="0" u="none" strike="noStrike" cap="none" normalizeH="0" baseline="0" dirty="0">
                <a:ln>
                  <a:noFill/>
                </a:ln>
                <a:solidFill>
                  <a:srgbClr val="003EA8"/>
                </a:solidFill>
                <a:effectLst/>
                <a:latin typeface="Times New Roman" panose="02020603050405020304" pitchFamily="18" charset="0"/>
                <a:ea typeface="Times New Roman" panose="02020603050405020304" pitchFamily="18" charset="0"/>
                <a:cs typeface="Times New Roman" panose="02020603050405020304" pitchFamily="18" charset="0"/>
              </a:rPr>
              <a:t>team</a:t>
            </a:r>
            <a:r>
              <a:rPr kumimoji="0" lang="en-US" altLang="zh-CN" sz="4000" b="0" i="0" u="none" strike="noStrike" cap="none" normalizeH="0" baseline="0" dirty="0">
                <a:ln>
                  <a:noFill/>
                </a:ln>
                <a:solidFill>
                  <a:srgbClr val="003EA8"/>
                </a:solidFill>
                <a:effectLst/>
                <a:latin typeface="Times New Roman" panose="02020603050405020304" pitchFamily="18" charset="0"/>
                <a:ea typeface="SimSun" panose="02010600030101010101" pitchFamily="2" charset="-122"/>
                <a:cs typeface="Times New Roman" panose="02020603050405020304" pitchFamily="18" charset="0"/>
              </a:rPr>
              <a:t>: Relationship n-1</a:t>
            </a:r>
            <a:endParaRPr kumimoji="0" lang="en-US" altLang="zh-CN" sz="4000" b="0" i="0" u="none" strike="noStrike" cap="none" normalizeH="0" baseline="0" dirty="0">
              <a:ln>
                <a:noFill/>
              </a:ln>
              <a:solidFill>
                <a:srgbClr val="003EA8"/>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24969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351AB482-A8AB-4225-AF05-690C878E8A3D}"/>
              </a:ext>
            </a:extLst>
          </p:cNvPr>
          <p:cNvSpPr/>
          <p:nvPr/>
        </p:nvSpPr>
        <p:spPr>
          <a:xfrm>
            <a:off x="5105400" y="2933700"/>
            <a:ext cx="9296400" cy="44958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2" name="Freeform 22">
            <a:extLst>
              <a:ext uri="{FF2B5EF4-FFF2-40B4-BE49-F238E27FC236}">
                <a16:creationId xmlns:a16="http://schemas.microsoft.com/office/drawing/2014/main" id="{B81675F7-BA5C-47C3-9D07-51258B7D0F40}"/>
              </a:ext>
            </a:extLst>
          </p:cNvPr>
          <p:cNvSpPr/>
          <p:nvPr/>
        </p:nvSpPr>
        <p:spPr>
          <a:xfrm>
            <a:off x="-1828800" y="1485902"/>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22">
            <a:extLst>
              <a:ext uri="{FF2B5EF4-FFF2-40B4-BE49-F238E27FC236}">
                <a16:creationId xmlns:a16="http://schemas.microsoft.com/office/drawing/2014/main" id="{114A72B1-78B3-41CF-9C79-2B047D53AF4F}"/>
              </a:ext>
            </a:extLst>
          </p:cNvPr>
          <p:cNvSpPr/>
          <p:nvPr/>
        </p:nvSpPr>
        <p:spPr>
          <a:xfrm>
            <a:off x="9601200" y="1562102"/>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22">
            <a:extLst>
              <a:ext uri="{FF2B5EF4-FFF2-40B4-BE49-F238E27FC236}">
                <a16:creationId xmlns:a16="http://schemas.microsoft.com/office/drawing/2014/main" id="{5CB78E9F-AB5D-4488-ABEE-0821BA30460C}"/>
              </a:ext>
            </a:extLst>
          </p:cNvPr>
          <p:cNvSpPr/>
          <p:nvPr/>
        </p:nvSpPr>
        <p:spPr>
          <a:xfrm rot="10800000">
            <a:off x="-1333894" y="-1409699"/>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22">
            <a:extLst>
              <a:ext uri="{FF2B5EF4-FFF2-40B4-BE49-F238E27FC236}">
                <a16:creationId xmlns:a16="http://schemas.microsoft.com/office/drawing/2014/main" id="{491BE05D-7CB3-435A-BA76-D0AFB54CF6DF}"/>
              </a:ext>
            </a:extLst>
          </p:cNvPr>
          <p:cNvSpPr/>
          <p:nvPr/>
        </p:nvSpPr>
        <p:spPr>
          <a:xfrm rot="10800000">
            <a:off x="10096106" y="-1333499"/>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22">
            <a:extLst>
              <a:ext uri="{FF2B5EF4-FFF2-40B4-BE49-F238E27FC236}">
                <a16:creationId xmlns:a16="http://schemas.microsoft.com/office/drawing/2014/main" id="{43CFD215-6E3D-4CF8-9109-BBD0A27CC9CA}"/>
              </a:ext>
            </a:extLst>
          </p:cNvPr>
          <p:cNvSpPr/>
          <p:nvPr/>
        </p:nvSpPr>
        <p:spPr>
          <a:xfrm>
            <a:off x="-1676400" y="8801101"/>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22">
            <a:extLst>
              <a:ext uri="{FF2B5EF4-FFF2-40B4-BE49-F238E27FC236}">
                <a16:creationId xmlns:a16="http://schemas.microsoft.com/office/drawing/2014/main" id="{490D31BB-58F0-4951-9654-95CB9B209A88}"/>
              </a:ext>
            </a:extLst>
          </p:cNvPr>
          <p:cNvSpPr/>
          <p:nvPr/>
        </p:nvSpPr>
        <p:spPr>
          <a:xfrm>
            <a:off x="9753600" y="8877301"/>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22">
            <a:extLst>
              <a:ext uri="{FF2B5EF4-FFF2-40B4-BE49-F238E27FC236}">
                <a16:creationId xmlns:a16="http://schemas.microsoft.com/office/drawing/2014/main" id="{00DE153C-7BF6-44BA-99EB-E5EEDABD7120}"/>
              </a:ext>
            </a:extLst>
          </p:cNvPr>
          <p:cNvSpPr/>
          <p:nvPr/>
        </p:nvSpPr>
        <p:spPr>
          <a:xfrm rot="10800000">
            <a:off x="-1181494" y="5905500"/>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22">
            <a:extLst>
              <a:ext uri="{FF2B5EF4-FFF2-40B4-BE49-F238E27FC236}">
                <a16:creationId xmlns:a16="http://schemas.microsoft.com/office/drawing/2014/main" id="{ECF0D10F-43E7-419C-AEB0-5667EA4D18AF}"/>
              </a:ext>
            </a:extLst>
          </p:cNvPr>
          <p:cNvSpPr/>
          <p:nvPr/>
        </p:nvSpPr>
        <p:spPr>
          <a:xfrm rot="10800000">
            <a:off x="10248506" y="5981700"/>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2">
            <a:extLst>
              <a:ext uri="{FF2B5EF4-FFF2-40B4-BE49-F238E27FC236}">
                <a16:creationId xmlns:a16="http://schemas.microsoft.com/office/drawing/2014/main" id="{E1FA2B06-CF65-45AE-BFA5-FE435C140764}"/>
              </a:ext>
            </a:extLst>
          </p:cNvPr>
          <p:cNvGrpSpPr/>
          <p:nvPr/>
        </p:nvGrpSpPr>
        <p:grpSpPr>
          <a:xfrm>
            <a:off x="-2540880" y="4094138"/>
            <a:ext cx="26023494" cy="2117321"/>
            <a:chOff x="-2540880" y="4094138"/>
            <a:chExt cx="26023494" cy="2117321"/>
          </a:xfrm>
        </p:grpSpPr>
        <p:sp>
          <p:nvSpPr>
            <p:cNvPr id="10" name="TextBox 9">
              <a:extLst>
                <a:ext uri="{FF2B5EF4-FFF2-40B4-BE49-F238E27FC236}">
                  <a16:creationId xmlns:a16="http://schemas.microsoft.com/office/drawing/2014/main" id="{80BC103D-836F-48C2-AC0C-9E33BB7DE9CB}"/>
                </a:ext>
              </a:extLst>
            </p:cNvPr>
            <p:cNvSpPr txBox="1"/>
            <p:nvPr/>
          </p:nvSpPr>
          <p:spPr>
            <a:xfrm>
              <a:off x="6189964" y="4183440"/>
              <a:ext cx="7127272" cy="1569660"/>
            </a:xfrm>
            <a:prstGeom prst="rect">
              <a:avLst/>
            </a:prstGeom>
            <a:noFill/>
          </p:spPr>
          <p:txBody>
            <a:bodyPr wrap="none" rtlCol="0">
              <a:spAutoFit/>
            </a:bodyPr>
            <a:lstStyle/>
            <a:p>
              <a:r>
                <a:rPr lang="en-US" sz="9600" b="1" dirty="0">
                  <a:solidFill>
                    <a:srgbClr val="003EA8"/>
                  </a:solidFill>
                  <a:latin typeface="Times New Roman" panose="02020603050405020304" pitchFamily="18" charset="0"/>
                  <a:cs typeface="Times New Roman" panose="02020603050405020304" pitchFamily="18" charset="0"/>
                </a:rPr>
                <a:t>CHAPTER 3</a:t>
              </a:r>
              <a:endParaRPr lang="vi-VN" sz="9600" b="1" dirty="0">
                <a:solidFill>
                  <a:srgbClr val="003EA8"/>
                </a:solidFill>
                <a:latin typeface="Times New Roman" panose="02020603050405020304" pitchFamily="18" charset="0"/>
                <a:cs typeface="Times New Roman" panose="02020603050405020304" pitchFamily="18" charset="0"/>
              </a:endParaRPr>
            </a:p>
          </p:txBody>
        </p:sp>
        <p:sp>
          <p:nvSpPr>
            <p:cNvPr id="11" name="Freeform 19">
              <a:extLst>
                <a:ext uri="{FF2B5EF4-FFF2-40B4-BE49-F238E27FC236}">
                  <a16:creationId xmlns:a16="http://schemas.microsoft.com/office/drawing/2014/main" id="{0D2EB04F-FC5E-4A0F-A178-593BE8072B3D}"/>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9">
              <a:extLst>
                <a:ext uri="{FF2B5EF4-FFF2-40B4-BE49-F238E27FC236}">
                  <a16:creationId xmlns:a16="http://schemas.microsoft.com/office/drawing/2014/main" id="{0F37343C-3ACF-4BA8-9075-27F297079385}"/>
                </a:ext>
              </a:extLst>
            </p:cNvPr>
            <p:cNvSpPr/>
            <p:nvPr/>
          </p:nvSpPr>
          <p:spPr>
            <a:xfrm rot="20868958" flipH="1">
              <a:off x="13773827" y="4094138"/>
              <a:ext cx="9708787" cy="2117321"/>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sp>
        <p:nvSpPr>
          <p:cNvPr id="15" name="Rectangle 14">
            <a:extLst>
              <a:ext uri="{FF2B5EF4-FFF2-40B4-BE49-F238E27FC236}">
                <a16:creationId xmlns:a16="http://schemas.microsoft.com/office/drawing/2014/main" id="{20359082-3822-447E-910F-649FFF00478D}"/>
              </a:ext>
            </a:extLst>
          </p:cNvPr>
          <p:cNvSpPr/>
          <p:nvPr/>
        </p:nvSpPr>
        <p:spPr>
          <a:xfrm>
            <a:off x="7192151" y="5448300"/>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spTree>
    <p:extLst>
      <p:ext uri="{BB962C8B-B14F-4D97-AF65-F5344CB8AC3E}">
        <p14:creationId xmlns:p14="http://schemas.microsoft.com/office/powerpoint/2010/main" val="16279269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4006803"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3.1. Overall Structure</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EBD7FC2A-EA9E-46FC-A324-E463A71EDA75}"/>
              </a:ext>
            </a:extLst>
          </p:cNvPr>
          <p:cNvSpPr/>
          <p:nvPr/>
        </p:nvSpPr>
        <p:spPr>
          <a:xfrm>
            <a:off x="318654" y="2526685"/>
            <a:ext cx="7338969" cy="7417415"/>
          </a:xfrm>
          <a:prstGeom prst="rect">
            <a:avLst/>
          </a:prstGeom>
        </p:spPr>
        <p:txBody>
          <a:bodyPr wrap="square">
            <a:spAutoFit/>
          </a:bodyPr>
          <a:lstStyle/>
          <a:p>
            <a:pPr indent="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The Spy Agency Management</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software system is designed and developed based on the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Java programming language</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combined with a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MySQL</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database</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for centralized data storage and management. The project is organized following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a layered architecture model</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closely integrated with the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MVC (Model-View-Controller) </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software design pattern and t</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he DAO (Data Access Object)</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pattern to separate business logic, user interface, and data processing.</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en-US" sz="2800" dirty="0">
                <a:solidFill>
                  <a:schemeClr val="tx2">
                    <a:lumMod val="60000"/>
                    <a:lumOff val="40000"/>
                  </a:schemeClr>
                </a:solidFill>
                <a:latin typeface="Times New Roman" panose="02020603050405020304" pitchFamily="18" charset="0"/>
                <a:ea typeface="SimSun" panose="02010600030101010101" pitchFamily="2" charset="-122"/>
              </a:rPr>
              <a:t>The overall system is divided into separate </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packages</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each responsible for a distinct role or function such as managing models, views, controllers, DAOs, configurations, and charts. This organization ensures the source code is managed scientifically, easy to expand, maintain, and upgrade later</a:t>
            </a:r>
            <a:endParaRPr lang="vi-VN" sz="28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
        <p:nvSpPr>
          <p:cNvPr id="11" name="Rectangle 10">
            <a:extLst>
              <a:ext uri="{FF2B5EF4-FFF2-40B4-BE49-F238E27FC236}">
                <a16:creationId xmlns:a16="http://schemas.microsoft.com/office/drawing/2014/main" id="{8CF93CBF-4FE1-4438-91D5-CBD35AFD4DD3}"/>
              </a:ext>
            </a:extLst>
          </p:cNvPr>
          <p:cNvSpPr/>
          <p:nvPr/>
        </p:nvSpPr>
        <p:spPr>
          <a:xfrm>
            <a:off x="8248412" y="2569912"/>
            <a:ext cx="9144000" cy="6756017"/>
          </a:xfrm>
          <a:prstGeom prst="rect">
            <a:avLst/>
          </a:prstGeom>
        </p:spPr>
        <p:txBody>
          <a:bodyPr>
            <a:spAutoFit/>
          </a:bodyPr>
          <a:lstStyle/>
          <a:p>
            <a:r>
              <a:rPr lang="en-US" sz="2800" dirty="0">
                <a:solidFill>
                  <a:schemeClr val="tx2">
                    <a:lumMod val="60000"/>
                    <a:lumOff val="40000"/>
                  </a:schemeClr>
                </a:solidFill>
                <a:latin typeface="Times New Roman" panose="02020603050405020304" pitchFamily="18" charset="0"/>
                <a:ea typeface="SimSun" panose="02010600030101010101" pitchFamily="2" charset="-122"/>
              </a:rPr>
              <a:t>The system structure includes:</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endParaRPr lang="en-US" sz="2800" b="1"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Model:</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Classes representing data objects.</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DAO:</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Classes for data operations with MySQL.</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Controller:</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Handles events and coordinates between View and DAO.</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View:</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User interface classes built with Java Swing.</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Chart &amp; </a:t>
            </a:r>
            <a:r>
              <a:rPr lang="en-US" sz="2800" b="1" dirty="0" err="1">
                <a:solidFill>
                  <a:schemeClr val="tx2">
                    <a:lumMod val="60000"/>
                    <a:lumOff val="40000"/>
                  </a:schemeClr>
                </a:solidFill>
                <a:latin typeface="Times New Roman" panose="02020603050405020304" pitchFamily="18" charset="0"/>
                <a:ea typeface="SimSun" panose="02010600030101010101" pitchFamily="2" charset="-122"/>
              </a:rPr>
              <a:t>ChartDAO</a:t>
            </a:r>
            <a:r>
              <a:rPr lang="en-US" sz="2800" b="1" dirty="0">
                <a:solidFill>
                  <a:schemeClr val="tx2">
                    <a:lumMod val="60000"/>
                    <a:lumOff val="40000"/>
                  </a:schemeClr>
                </a:solidFill>
                <a:latin typeface="Times New Roman" panose="02020603050405020304" pitchFamily="18" charset="0"/>
                <a:ea typeface="SimSun" panose="02010600030101010101" pitchFamily="2" charset="-122"/>
              </a:rPr>
              <a:t>: </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Handle data processing and visualization via charts</a:t>
            </a:r>
            <a:r>
              <a:rPr lang="vi-VN" sz="2800" dirty="0">
                <a:solidFill>
                  <a:schemeClr val="tx2">
                    <a:lumMod val="60000"/>
                    <a:lumOff val="40000"/>
                  </a:schemeClr>
                </a:solidFill>
                <a:latin typeface="Times New Roman" panose="02020603050405020304" pitchFamily="18" charset="0"/>
                <a:ea typeface="SimSun" panose="02010600030101010101" pitchFamily="2" charset="-122"/>
              </a:rPr>
              <a:t>.</a:t>
            </a:r>
          </a:p>
          <a:p>
            <a:pPr marL="457200"/>
            <a:r>
              <a:rPr lang="en-US" sz="2800" b="1" dirty="0">
                <a:solidFill>
                  <a:schemeClr val="tx2">
                    <a:lumMod val="60000"/>
                    <a:lumOff val="40000"/>
                  </a:schemeClr>
                </a:solidFill>
                <a:latin typeface="Times New Roman" panose="02020603050405020304" pitchFamily="18" charset="0"/>
                <a:ea typeface="SimSun" panose="02010600030101010101" pitchFamily="2" charset="-122"/>
              </a:rPr>
              <a:t>- Config:</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System configuration and database connection</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vi-VN" sz="2800" b="1" dirty="0">
                <a:solidFill>
                  <a:schemeClr val="tx2">
                    <a:lumMod val="60000"/>
                    <a:lumOff val="40000"/>
                  </a:schemeClr>
                </a:solidFill>
                <a:latin typeface="Times New Roman" panose="02020603050405020304" pitchFamily="18" charset="0"/>
                <a:ea typeface="SimSun" panose="02010600030101010101" pitchFamily="2" charset="-122"/>
              </a:rPr>
              <a:t>- Icon:</a:t>
            </a:r>
            <a:r>
              <a:rPr lang="en-US" sz="2800" dirty="0">
                <a:solidFill>
                  <a:schemeClr val="tx2">
                    <a:lumMod val="60000"/>
                    <a:lumOff val="40000"/>
                  </a:schemeClr>
                </a:solidFill>
                <a:latin typeface="Times New Roman" panose="02020603050405020304" pitchFamily="18" charset="0"/>
                <a:ea typeface="SimSun" panose="02010600030101010101" pitchFamily="2" charset="-122"/>
              </a:rPr>
              <a:t> Management of icons and UI resources.</a:t>
            </a:r>
            <a:endParaRPr lang="vi-VN" sz="2800" dirty="0">
              <a:solidFill>
                <a:schemeClr val="tx2">
                  <a:lumMod val="60000"/>
                  <a:lumOff val="40000"/>
                </a:schemeClr>
              </a:solidFill>
              <a:latin typeface="Times New Roman" panose="02020603050405020304" pitchFamily="18" charset="0"/>
              <a:ea typeface="SimSun" panose="02010600030101010101" pitchFamily="2" charset="-122"/>
            </a:endParaRPr>
          </a:p>
          <a:p>
            <a:pPr>
              <a:lnSpc>
                <a:spcPct val="107000"/>
              </a:lnSpc>
              <a:spcAft>
                <a:spcPts val="800"/>
              </a:spcAft>
            </a:pPr>
            <a:endParaRPr lang="en-US" sz="2800"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a:p>
            <a:pPr>
              <a:lnSpc>
                <a:spcPct val="107000"/>
              </a:lnSpc>
              <a:spcAft>
                <a:spcPts val="800"/>
              </a:spcAft>
            </a:pPr>
            <a:r>
              <a:rPr lang="en-US" sz="2800"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This design guarantees that the system can easily develop new features such as statistics, advanced access control, or alerts without affecting the existing structure.</a:t>
            </a:r>
            <a:endParaRPr lang="vi-VN" sz="2800" dirty="0">
              <a:solidFill>
                <a:schemeClr val="tx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656028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3172663"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3.2. Model Layer</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3" name="Rectangle 12">
            <a:extLst>
              <a:ext uri="{FF2B5EF4-FFF2-40B4-BE49-F238E27FC236}">
                <a16:creationId xmlns:a16="http://schemas.microsoft.com/office/drawing/2014/main" id="{3698945E-C807-4EC7-A207-4813E15837CF}"/>
              </a:ext>
            </a:extLst>
          </p:cNvPr>
          <p:cNvSpPr/>
          <p:nvPr/>
        </p:nvSpPr>
        <p:spPr>
          <a:xfrm>
            <a:off x="1350817" y="3013106"/>
            <a:ext cx="15586366" cy="6001643"/>
          </a:xfrm>
          <a:prstGeom prst="rect">
            <a:avLst/>
          </a:prstGeom>
        </p:spPr>
        <p:txBody>
          <a:bodyPr wrap="square">
            <a:spAutoFit/>
          </a:bodyPr>
          <a:lstStyle/>
          <a:p>
            <a:pPr indent="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The Model layer</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is responsible for representing actual entities within the software system, such as </a:t>
            </a:r>
            <a:r>
              <a:rPr lang="en-US" sz="3200" b="1" dirty="0">
                <a:solidFill>
                  <a:schemeClr val="tx2">
                    <a:lumMod val="60000"/>
                    <a:lumOff val="40000"/>
                  </a:schemeClr>
                </a:solidFill>
                <a:latin typeface="Times New Roman" panose="02020603050405020304" pitchFamily="18" charset="0"/>
                <a:ea typeface="SimSun" panose="02010600030101010101" pitchFamily="2" charset="-122"/>
              </a:rPr>
              <a:t>Agent, Mission, Affiliation, Account, Skill, Team, etc</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Each main Model class is a </a:t>
            </a:r>
            <a:r>
              <a:rPr lang="en-US" sz="3200" b="1" dirty="0">
                <a:solidFill>
                  <a:schemeClr val="tx2">
                    <a:lumMod val="60000"/>
                    <a:lumOff val="40000"/>
                  </a:schemeClr>
                </a:solidFill>
                <a:latin typeface="Times New Roman" panose="02020603050405020304" pitchFamily="18" charset="0"/>
                <a:ea typeface="SimSun" panose="02010600030101010101" pitchFamily="2" charset="-122"/>
              </a:rPr>
              <a:t>Plain Old Java Object (POJO)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with private attributes and public getter/setter methods.</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endParaRPr lang="en-US" sz="3200" dirty="0">
              <a:solidFill>
                <a:schemeClr val="tx2">
                  <a:lumMod val="60000"/>
                  <a:lumOff val="40000"/>
                </a:schemeClr>
              </a:solidFill>
              <a:latin typeface="Times New Roman" panose="02020603050405020304" pitchFamily="18" charset="0"/>
              <a:ea typeface="SimSun" panose="02010600030101010101" pitchFamily="2" charset="-122"/>
            </a:endParaRPr>
          </a:p>
          <a:p>
            <a:r>
              <a:rPr lang="en-US" sz="3200" dirty="0">
                <a:solidFill>
                  <a:schemeClr val="tx2">
                    <a:lumMod val="60000"/>
                    <a:lumOff val="40000"/>
                  </a:schemeClr>
                </a:solidFill>
                <a:latin typeface="Times New Roman" panose="02020603050405020304" pitchFamily="18" charset="0"/>
                <a:ea typeface="SimSun" panose="02010600030101010101" pitchFamily="2" charset="-122"/>
              </a:rPr>
              <a:t>Building the Model according to the POJO standard helps to:</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Ensure encapsulation.</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Easily map data to corresponding tables in the database.</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Provide a foundation for flexible data transformation between DAO, Controller, and View layers.</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endParaRPr lang="en-US" sz="3200" dirty="0">
              <a:solidFill>
                <a:schemeClr val="tx2">
                  <a:lumMod val="60000"/>
                  <a:lumOff val="40000"/>
                </a:schemeClr>
              </a:solidFill>
              <a:latin typeface="Times New Roman" panose="02020603050405020304" pitchFamily="18" charset="0"/>
              <a:ea typeface="SimSun" panose="02010600030101010101" pitchFamily="2" charset="-122"/>
            </a:endParaRPr>
          </a:p>
          <a:p>
            <a:r>
              <a:rPr lang="en-US" sz="3200" dirty="0">
                <a:solidFill>
                  <a:schemeClr val="tx2">
                    <a:lumMod val="60000"/>
                    <a:lumOff val="40000"/>
                  </a:schemeClr>
                </a:solidFill>
                <a:latin typeface="Times New Roman" panose="02020603050405020304" pitchFamily="18" charset="0"/>
                <a:ea typeface="SimSun" panose="02010600030101010101" pitchFamily="2" charset="-122"/>
              </a:rPr>
              <a:t>This organization helps maintain consistency of data between the program and the database, facilitating easy addition, update, and deletion of data.</a:t>
            </a:r>
            <a:endParaRPr lang="vi-VN" sz="32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2673198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6710876"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3.3. DAO Layer (Data Access Object)</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3" name="Rectangle 12">
            <a:extLst>
              <a:ext uri="{FF2B5EF4-FFF2-40B4-BE49-F238E27FC236}">
                <a16:creationId xmlns:a16="http://schemas.microsoft.com/office/drawing/2014/main" id="{3698945E-C807-4EC7-A207-4813E15837CF}"/>
              </a:ext>
            </a:extLst>
          </p:cNvPr>
          <p:cNvSpPr/>
          <p:nvPr/>
        </p:nvSpPr>
        <p:spPr>
          <a:xfrm>
            <a:off x="1350817" y="3013106"/>
            <a:ext cx="15586366" cy="6001643"/>
          </a:xfrm>
          <a:prstGeom prst="rect">
            <a:avLst/>
          </a:prstGeom>
        </p:spPr>
        <p:txBody>
          <a:bodyPr wrap="square">
            <a:spAutoFit/>
          </a:bodyPr>
          <a:lstStyle/>
          <a:p>
            <a:pPr indent="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The DAO layer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acts as an intermediary between the system and the database, specializing in data operations such as adding, deleting, updating, and searching. DAO classes like </a:t>
            </a:r>
            <a:r>
              <a:rPr lang="en-US" sz="3200" dirty="0" err="1">
                <a:solidFill>
                  <a:schemeClr val="tx2">
                    <a:lumMod val="60000"/>
                    <a:lumOff val="40000"/>
                  </a:schemeClr>
                </a:solidFill>
                <a:latin typeface="Times New Roman" panose="02020603050405020304" pitchFamily="18" charset="0"/>
                <a:ea typeface="SimSun" panose="02010600030101010101" pitchFamily="2" charset="-122"/>
              </a:rPr>
              <a:t>AgentDAO</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err="1">
                <a:solidFill>
                  <a:schemeClr val="tx2">
                    <a:lumMod val="60000"/>
                    <a:lumOff val="40000"/>
                  </a:schemeClr>
                </a:solidFill>
                <a:latin typeface="Times New Roman" panose="02020603050405020304" pitchFamily="18" charset="0"/>
                <a:ea typeface="SimSun" panose="02010600030101010101" pitchFamily="2" charset="-122"/>
              </a:rPr>
              <a:t>AffiliationDAO</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and </a:t>
            </a:r>
            <a:r>
              <a:rPr lang="en-US" sz="3200" dirty="0" err="1">
                <a:solidFill>
                  <a:schemeClr val="tx2">
                    <a:lumMod val="60000"/>
                    <a:lumOff val="40000"/>
                  </a:schemeClr>
                </a:solidFill>
                <a:latin typeface="Times New Roman" panose="02020603050405020304" pitchFamily="18" charset="0"/>
                <a:ea typeface="SimSun" panose="02010600030101010101" pitchFamily="2" charset="-122"/>
              </a:rPr>
              <a:t>MissionDAO</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use JDBC to execute SQL statements directly and return results to the Controller for further processing.</a:t>
            </a:r>
          </a:p>
          <a:p>
            <a:pPr indent="457200"/>
            <a:br>
              <a:rPr lang="en-US" sz="3200" dirty="0">
                <a:solidFill>
                  <a:schemeClr val="tx2">
                    <a:lumMod val="60000"/>
                    <a:lumOff val="40000"/>
                  </a:schemeClr>
                </a:solidFill>
                <a:latin typeface="Times New Roman" panose="02020603050405020304" pitchFamily="18" charset="0"/>
                <a:ea typeface="SimSun" panose="02010600030101010101" pitchFamily="2" charset="-122"/>
              </a:rPr>
            </a:br>
            <a:r>
              <a:rPr lang="en-US" sz="3200" dirty="0">
                <a:solidFill>
                  <a:schemeClr val="tx2">
                    <a:lumMod val="60000"/>
                    <a:lumOff val="40000"/>
                  </a:schemeClr>
                </a:solidFill>
                <a:latin typeface="Times New Roman" panose="02020603050405020304" pitchFamily="18" charset="0"/>
                <a:ea typeface="SimSun" panose="02010600030101010101" pitchFamily="2" charset="-122"/>
              </a:rPr>
              <a:t>Advantages:</a:t>
            </a:r>
          </a:p>
          <a:p>
            <a:pPr indent="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Separates SQL queries from the Controller, improving maintainability.</a:t>
            </a:r>
          </a:p>
          <a:p>
            <a:pPr indent="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Easily allows changes to the database or table structure without affecting other layers.</a:t>
            </a:r>
          </a:p>
          <a:p>
            <a:pPr indent="457200"/>
            <a:r>
              <a:rPr lang="en-US" sz="3200" dirty="0">
                <a:solidFill>
                  <a:schemeClr val="tx2">
                    <a:lumMod val="60000"/>
                    <a:lumOff val="40000"/>
                  </a:schemeClr>
                </a:solidFill>
                <a:latin typeface="Times New Roman" panose="02020603050405020304" pitchFamily="18" charset="0"/>
                <a:ea typeface="SimSun" panose="02010600030101010101" pitchFamily="2" charset="-122"/>
              </a:rPr>
              <a:t>- Reuses methods to avoid code duplication.</a:t>
            </a:r>
          </a:p>
          <a:p>
            <a:endParaRPr lang="en-US" sz="3200" dirty="0">
              <a:solidFill>
                <a:schemeClr val="tx2">
                  <a:lumMod val="60000"/>
                  <a:lumOff val="40000"/>
                </a:schemeClr>
              </a:solidFill>
              <a:latin typeface="Times New Roman" panose="02020603050405020304" pitchFamily="18" charset="0"/>
              <a:ea typeface="SimSun" panose="02010600030101010101" pitchFamily="2" charset="-122"/>
            </a:endParaRPr>
          </a:p>
          <a:p>
            <a:r>
              <a:rPr lang="en-US" sz="3200" dirty="0">
                <a:solidFill>
                  <a:schemeClr val="tx2">
                    <a:lumMod val="60000"/>
                    <a:lumOff val="40000"/>
                  </a:schemeClr>
                </a:solidFill>
                <a:latin typeface="Times New Roman" panose="02020603050405020304" pitchFamily="18" charset="0"/>
                <a:ea typeface="SimSun" panose="02010600030101010101" pitchFamily="2" charset="-122"/>
              </a:rPr>
              <a:t>DAO also helps handle exceptions and manage connections efficiently, preventing resource leaks.</a:t>
            </a:r>
          </a:p>
        </p:txBody>
      </p:sp>
    </p:spTree>
    <p:extLst>
      <p:ext uri="{BB962C8B-B14F-4D97-AF65-F5344CB8AC3E}">
        <p14:creationId xmlns:p14="http://schemas.microsoft.com/office/powerpoint/2010/main" val="8396169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3887154"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3.4. Controller Layer</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1">
            <a:extLst>
              <a:ext uri="{FF2B5EF4-FFF2-40B4-BE49-F238E27FC236}">
                <a16:creationId xmlns:a16="http://schemas.microsoft.com/office/drawing/2014/main" id="{8EAB1F7B-99BB-4392-A13F-5ACDA6C875AC}"/>
              </a:ext>
            </a:extLst>
          </p:cNvPr>
          <p:cNvSpPr>
            <a:spLocks noChangeArrowheads="1"/>
          </p:cNvSpPr>
          <p:nvPr/>
        </p:nvSpPr>
        <p:spPr bwMode="auto">
          <a:xfrm>
            <a:off x="601748" y="2644856"/>
            <a:ext cx="16840200" cy="6986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Controller acts</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as a coordinator between the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View and DAO</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It receives user events from the interface, calls DAO methods to perform business operations, and then returns the results to the View for display..</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Example:</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When the user clicks the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Add Agent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button, the Controller gathers data from the input form, creates a new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object, calls </a:t>
            </a:r>
            <a:r>
              <a:rPr kumimoji="0" lang="en-US" altLang="zh-CN" sz="3200" b="0"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AgentDAO.insertAgent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(agent)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and then updates the data table display.</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Advantages:</a:t>
            </a:r>
          </a:p>
          <a:p>
            <a:pPr marL="0" marR="0" lvl="0" indent="457200" algn="l" defTabSz="914400" rtl="0" eaLnBrk="0" fontAlgn="base" latinLnBrk="0" hangingPunct="0">
              <a:lnSpc>
                <a:spcPct val="100000"/>
              </a:lnSpc>
              <a:spcBef>
                <a:spcPct val="0"/>
              </a:spcBef>
              <a:spcAft>
                <a:spcPct val="0"/>
              </a:spcAft>
              <a:buClrTx/>
              <a:buSzTx/>
              <a:buFontTx/>
              <a:buNone/>
              <a:tabLst/>
            </a:pPr>
            <a:r>
              <a:rPr lang="vi-VN" altLang="zh-CN" sz="3200"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rPr>
              <a:t>-</a:t>
            </a: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Separates business logic from the UI layer.</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Provides better control over the processing flow and is easier to </a:t>
            </a: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extend functionality when needed.  </a:t>
            </a:r>
          </a:p>
          <a:p>
            <a:pPr marR="0" lvl="0" indent="0" algn="l" defTabSz="914400" rtl="0" eaLnBrk="0" fontAlgn="base" latinLnBrk="0" hangingPunct="0">
              <a:lnSpc>
                <a:spcPct val="100000"/>
              </a:lnSpc>
              <a:spcBef>
                <a:spcPct val="0"/>
              </a:spcBef>
              <a:spcAft>
                <a:spcPct val="0"/>
              </a:spcAft>
              <a:buClrTx/>
              <a:buSzTx/>
              <a:tabLst/>
            </a:pP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R="0" lvl="0" indent="0" algn="l" defTabSz="914400" rtl="0" eaLnBrk="0" fontAlgn="base" latinLnBrk="0" hangingPunct="0">
              <a:lnSpc>
                <a:spcPct val="100000"/>
              </a:lnSpc>
              <a:spcBef>
                <a:spcPct val="0"/>
              </a:spcBef>
              <a:spcAft>
                <a:spcPct val="0"/>
              </a:spcAft>
              <a:buClrTx/>
              <a:buSzTx/>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Additionally, the Controller performs data validation before sending it to the DAO, ensuring data integrity across the system.</a:t>
            </a: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08866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5284139"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3.5. View Layer (Java Swing)</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
            <a:extLst>
              <a:ext uri="{FF2B5EF4-FFF2-40B4-BE49-F238E27FC236}">
                <a16:creationId xmlns:a16="http://schemas.microsoft.com/office/drawing/2014/main" id="{7E922861-5069-4209-B727-99EAD3223D30}"/>
              </a:ext>
            </a:extLst>
          </p:cNvPr>
          <p:cNvSpPr>
            <a:spLocks noChangeArrowheads="1"/>
          </p:cNvSpPr>
          <p:nvPr/>
        </p:nvSpPr>
        <p:spPr bwMode="auto">
          <a:xfrm>
            <a:off x="449347" y="2891077"/>
            <a:ext cx="17145002" cy="64940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View</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in the system is built using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Java Swing</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consisting of individual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JPanel</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components</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like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AgentManagementJPanel</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MissionManagementJPanel</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and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AffiliationManagementJPane</a:t>
            </a:r>
            <a:r>
              <a:rPr kumimoji="0" lang="en-US" altLang="zh-CN" sz="3200" b="0"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l</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Each View is designed with a modern layout and includes: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Labels</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for titles and descriptions.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TextField</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for user input.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ComboBox</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for quick selection.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Button</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for executing action</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err="1">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JTable</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for displaying data in tabular forma</a:t>
            </a: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Icon</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and visual effects for user-friendliness</a:t>
            </a:r>
          </a:p>
          <a:p>
            <a:pPr marL="0" marR="0" lvl="0" indent="457200" algn="l" defTabSz="914400" rtl="0" eaLnBrk="0" fontAlgn="base" latinLnBrk="0" hangingPunct="0">
              <a:lnSpc>
                <a:spcPct val="100000"/>
              </a:lnSpc>
              <a:spcBef>
                <a:spcPct val="0"/>
              </a:spcBef>
              <a:spcAft>
                <a:spcPct val="0"/>
              </a:spcAft>
              <a:buClrTx/>
              <a:buSzTx/>
              <a:buFontTx/>
              <a:buNone/>
              <a:tabLst/>
            </a:pPr>
            <a:endParaRPr lang="en-US" altLang="zh-CN" sz="3200" dirty="0">
              <a:solidFill>
                <a:schemeClr val="tx2">
                  <a:lumMod val="60000"/>
                  <a:lumOff val="40000"/>
                </a:schemeClr>
              </a:solidFill>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UI components are arranged logically, with attractive icons and optimized colors to help users navigate easily and minimize errors during operation.</a:t>
            </a: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303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6324167"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3.6. Chart and </a:t>
            </a:r>
            <a:r>
              <a:rPr lang="en-US" sz="3200" b="1" dirty="0" err="1">
                <a:solidFill>
                  <a:srgbClr val="003EA8"/>
                </a:solidFill>
                <a:latin typeface="Times New Roman" panose="02020603050405020304" pitchFamily="18" charset="0"/>
                <a:ea typeface="SimSun" panose="02010600030101010101" pitchFamily="2" charset="-122"/>
                <a:cs typeface="Times New Roman" panose="02020603050405020304" pitchFamily="18" charset="0"/>
              </a:rPr>
              <a:t>ChartDAO</a:t>
            </a:r>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 Layers</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1">
            <a:extLst>
              <a:ext uri="{FF2B5EF4-FFF2-40B4-BE49-F238E27FC236}">
                <a16:creationId xmlns:a16="http://schemas.microsoft.com/office/drawing/2014/main" id="{418E9BF0-D81B-4719-93B4-691ADA3947E2}"/>
              </a:ext>
            </a:extLst>
          </p:cNvPr>
          <p:cNvSpPr>
            <a:spLocks noChangeArrowheads="1"/>
          </p:cNvSpPr>
          <p:nvPr/>
        </p:nvSpPr>
        <p:spPr bwMode="auto">
          <a:xfrm>
            <a:off x="967525" y="2644857"/>
            <a:ext cx="15849600" cy="6986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system uses the </a:t>
            </a:r>
            <a:r>
              <a:rPr kumimoji="0" lang="en-US" altLang="zh-CN" sz="3200" b="0" i="0" u="none" strike="noStrike" cap="none" normalizeH="0" baseline="0" dirty="0" err="1">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JFreeChart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library to visualize data through pie charts, bar charts, and line charts. The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Chart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class handles chart configuration and rendering, while the </a:t>
            </a:r>
            <a:r>
              <a:rPr kumimoji="0" lang="en-US" altLang="zh-CN" sz="3200" b="0"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ChartDAO</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class fetches data from MySQL with appropriate queries.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Examples: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Count the number of agents by nationality using the method </a:t>
            </a:r>
            <a:r>
              <a:rPr kumimoji="0" lang="en-US" altLang="zh-CN" sz="3200" b="0"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AgentChartDAO.countByNationality</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and return a dataset for the pie chart.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Display the number of missions by status (success, failure) in a bar chart.</a:t>
            </a: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t>
            </a: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Advantages: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Allows managers to monitor data in a visual format.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Supports trend analysis and efficient organizational performance evaluation.</a:t>
            </a:r>
            <a:endParaRPr kumimoji="0" lang="en-US" altLang="zh-CN" sz="3200" b="0" i="0" u="none" strike="noStrike" cap="none" normalizeH="0" baseline="0" dirty="0">
              <a:ln>
                <a:noFill/>
              </a:ln>
              <a:solidFill>
                <a:schemeClr val="tx2">
                  <a:lumMod val="60000"/>
                  <a:lumOff val="4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18200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7053534"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3.7. Connection Configuration (Config)</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
            <a:extLst>
              <a:ext uri="{FF2B5EF4-FFF2-40B4-BE49-F238E27FC236}">
                <a16:creationId xmlns:a16="http://schemas.microsoft.com/office/drawing/2014/main" id="{D63D6790-B375-47ED-AED9-35AC58FF14CD}"/>
              </a:ext>
            </a:extLst>
          </p:cNvPr>
          <p:cNvSpPr>
            <a:spLocks noChangeArrowheads="1"/>
          </p:cNvSpPr>
          <p:nvPr/>
        </p:nvSpPr>
        <p:spPr bwMode="auto">
          <a:xfrm>
            <a:off x="564572" y="2644857"/>
            <a:ext cx="16580428" cy="6986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a:t>
            </a:r>
            <a:r>
              <a:rPr kumimoji="0" lang="en-US" altLang="zh-CN" sz="2800" b="1"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Config</a:t>
            </a:r>
            <a:r>
              <a:rPr kumimoji="0" lang="en-US" altLang="zh-CN" sz="28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class</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manages database connection parameters such as: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Server address.</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Database name.</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Username.</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Password.</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Port number.</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a:t>
            </a:r>
            <a:r>
              <a:rPr kumimoji="0" lang="en-US" altLang="zh-CN" sz="28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he </a:t>
            </a:r>
            <a:r>
              <a:rPr kumimoji="0" lang="en-US" altLang="zh-CN" sz="2800" b="1" i="0" u="none" strike="noStrike" cap="none" normalizeH="0" baseline="0" dirty="0" err="1">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DBConnection</a:t>
            </a:r>
            <a:r>
              <a:rPr kumimoji="0" lang="en-US" altLang="zh-CN" sz="28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class</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is designed following the Singleton pattern to ensure only one connection is created and reused across the entire system. This saves resources and prevents errors during simultaneous database access.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Advantages: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Easy adjustment of parameters during deployment.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Secure connection information management.</a:t>
            </a:r>
          </a:p>
          <a:p>
            <a:pPr marL="0" marR="0" lvl="0" indent="457200" algn="l" defTabSz="914400" rtl="0" eaLnBrk="0" fontAlgn="base" latinLnBrk="0" hangingPunct="0">
              <a:lnSpc>
                <a:spcPct val="100000"/>
              </a:lnSpc>
              <a:spcBef>
                <a:spcPct val="0"/>
              </a:spcBef>
              <a:spcAft>
                <a:spcPct val="0"/>
              </a:spcAft>
              <a:buClrTx/>
              <a:buSzTx/>
              <a:buFontTx/>
              <a:buNone/>
              <a:tabLst/>
            </a:pPr>
            <a:r>
              <a:rPr kumimoji="0" lang="vi-VN"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Avoids repeating connection setup code in each DAO.</a:t>
            </a:r>
            <a:endParaRPr kumimoji="0" lang="en-US" altLang="zh-CN" sz="2800" b="0" i="0" u="none" strike="noStrike" cap="none" normalizeH="0" baseline="0" dirty="0">
              <a:ln>
                <a:noFill/>
              </a:ln>
              <a:solidFill>
                <a:schemeClr val="tx2">
                  <a:lumMod val="60000"/>
                  <a:lumOff val="4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00311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5"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3</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ea typeface="Calibri" panose="020F0502020204030204" pitchFamily="34" charset="0"/>
                </a:rPr>
                <a:t>SYSTEM OPERATION MECHANISM</a:t>
              </a:r>
              <a:endParaRPr lang="vi-VN" sz="2400" dirty="0">
                <a:solidFill>
                  <a:srgbClr val="003EA8"/>
                </a:solidFill>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6159443"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3.8. User Authentication Handling</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
            <a:extLst>
              <a:ext uri="{FF2B5EF4-FFF2-40B4-BE49-F238E27FC236}">
                <a16:creationId xmlns:a16="http://schemas.microsoft.com/office/drawing/2014/main" id="{D1D377A0-822B-48FB-90D7-CBA831523AE6}"/>
              </a:ext>
            </a:extLst>
          </p:cNvPr>
          <p:cNvSpPr>
            <a:spLocks noChangeArrowheads="1"/>
          </p:cNvSpPr>
          <p:nvPr/>
        </p:nvSpPr>
        <p:spPr bwMode="auto">
          <a:xfrm>
            <a:off x="2832875" y="3598963"/>
            <a:ext cx="12377946"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The system includes a user authentication mechanism at the login screen. The authentication process involves:</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Entering username and password.</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Encrypting the password using the </a:t>
            </a:r>
            <a:r>
              <a:rPr kumimoji="0" lang="en-US" altLang="zh-CN" sz="3600" b="1"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SHA-256 algorithm</a:t>
            </a: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a:t>
            </a: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Comparing the encrypted password with the one stored in the </a:t>
            </a: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Account</a:t>
            </a:r>
            <a:r>
              <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ea typeface="SimSun" panose="02010600030101010101" pitchFamily="2" charset="-122"/>
                <a:cs typeface="Times New Roman" panose="02020603050405020304" pitchFamily="18" charset="0"/>
              </a:rPr>
              <a:t> table.</a:t>
            </a:r>
            <a:endParaRPr kumimoji="0" lang="en-US" altLang="zh-CN" sz="3600" b="0" i="0" u="none" strike="noStrike" cap="none" normalizeH="0" baseline="0" dirty="0">
              <a:ln>
                <a:noFill/>
              </a:ln>
              <a:solidFill>
                <a:schemeClr val="tx2">
                  <a:lumMod val="60000"/>
                  <a:lumOff val="4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23642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3">
            <a:extLst>
              <a:ext uri="{FF2B5EF4-FFF2-40B4-BE49-F238E27FC236}">
                <a16:creationId xmlns:a16="http://schemas.microsoft.com/office/drawing/2014/main" id="{68D349FF-CDCD-453F-A980-0D30E3C442E7}"/>
              </a:ext>
            </a:extLst>
          </p:cNvPr>
          <p:cNvGrpSpPr/>
          <p:nvPr/>
        </p:nvGrpSpPr>
        <p:grpSpPr>
          <a:xfrm>
            <a:off x="930899" y="4336560"/>
            <a:ext cx="16413974" cy="4605664"/>
            <a:chOff x="0" y="0"/>
            <a:chExt cx="5997128" cy="1278204"/>
          </a:xfrm>
        </p:grpSpPr>
        <p:sp>
          <p:nvSpPr>
            <p:cNvPr id="17" name="Freeform 4">
              <a:extLst>
                <a:ext uri="{FF2B5EF4-FFF2-40B4-BE49-F238E27FC236}">
                  <a16:creationId xmlns:a16="http://schemas.microsoft.com/office/drawing/2014/main" id="{46FA3A83-17E3-4379-81F5-2B1F76C3E365}"/>
                </a:ext>
              </a:extLst>
            </p:cNvPr>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grpSp>
        <p:nvGrpSpPr>
          <p:cNvPr id="3" name="Group 3"/>
          <p:cNvGrpSpPr/>
          <p:nvPr/>
        </p:nvGrpSpPr>
        <p:grpSpPr>
          <a:xfrm>
            <a:off x="905495" y="680808"/>
            <a:ext cx="16439375" cy="316729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a:off x="11989663" y="8797919"/>
            <a:ext cx="7147788" cy="1728465"/>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17529537" y="269483"/>
            <a:ext cx="573798" cy="822649"/>
          </a:xfrm>
          <a:custGeom>
            <a:avLst/>
            <a:gdLst/>
            <a:ahLst/>
            <a:cxnLst/>
            <a:rect l="l" t="t" r="r" b="b"/>
            <a:pathLst>
              <a:path w="573798" h="822649">
                <a:moveTo>
                  <a:pt x="0" y="0"/>
                </a:moveTo>
                <a:lnTo>
                  <a:pt x="573798" y="0"/>
                </a:lnTo>
                <a:lnTo>
                  <a:pt x="573798" y="822649"/>
                </a:lnTo>
                <a:lnTo>
                  <a:pt x="0" y="822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88200" y="3588393"/>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2446217" y="952500"/>
            <a:ext cx="13395565" cy="1769715"/>
          </a:xfrm>
          <a:prstGeom prst="rect">
            <a:avLst/>
          </a:prstGeom>
        </p:spPr>
        <p:txBody>
          <a:bodyPr lIns="0" tIns="0" rIns="0" bIns="0" rtlCol="0" anchor="t">
            <a:spAutoFit/>
          </a:bodyPr>
          <a:lstStyle/>
          <a:p>
            <a:pPr algn="ctr"/>
            <a:r>
              <a:rPr lang="vi-VN" sz="11500" b="1" dirty="0">
                <a:solidFill>
                  <a:schemeClr val="tx2">
                    <a:lumMod val="60000"/>
                    <a:lumOff val="40000"/>
                  </a:schemeClr>
                </a:solidFill>
                <a:latin typeface="+mj-lt"/>
              </a:rPr>
              <a:t>INTRODUCTION</a:t>
            </a:r>
            <a:endParaRPr lang="vi-VN" sz="8800" b="1" dirty="0">
              <a:solidFill>
                <a:schemeClr val="tx2">
                  <a:lumMod val="60000"/>
                  <a:lumOff val="40000"/>
                </a:schemeClr>
              </a:solidFill>
              <a:latin typeface="+mj-lt"/>
            </a:endParaRPr>
          </a:p>
        </p:txBody>
      </p:sp>
      <p:sp>
        <p:nvSpPr>
          <p:cNvPr id="15" name="Rectangle 14">
            <a:extLst>
              <a:ext uri="{FF2B5EF4-FFF2-40B4-BE49-F238E27FC236}">
                <a16:creationId xmlns:a16="http://schemas.microsoft.com/office/drawing/2014/main" id="{7B463522-18FD-4FA9-A2C7-AE1267DF4CBE}"/>
              </a:ext>
            </a:extLst>
          </p:cNvPr>
          <p:cNvSpPr/>
          <p:nvPr/>
        </p:nvSpPr>
        <p:spPr>
          <a:xfrm>
            <a:off x="7475625" y="2779318"/>
            <a:ext cx="3336747" cy="584775"/>
          </a:xfrm>
          <a:prstGeom prst="rect">
            <a:avLst/>
          </a:prstGeom>
        </p:spPr>
        <p:txBody>
          <a:bodyPr wrap="none">
            <a:spAutoFit/>
          </a:bodyPr>
          <a:lstStyle/>
          <a:p>
            <a:pPr algn="ctr"/>
            <a:r>
              <a:rPr lang="en-US" sz="3200" b="1" dirty="0">
                <a:solidFill>
                  <a:srgbClr val="003EA8"/>
                </a:solidFill>
                <a:latin typeface="Times New Roman" panose="02020603050405020304" pitchFamily="18" charset="0"/>
                <a:cs typeface="Times New Roman" panose="02020603050405020304" pitchFamily="18" charset="0"/>
              </a:rPr>
              <a:t>Research Purpose</a:t>
            </a:r>
            <a:endParaRPr lang="vi-VN" sz="3200" b="1" dirty="0">
              <a:solidFill>
                <a:srgbClr val="003EA8"/>
              </a:solidFill>
            </a:endParaRPr>
          </a:p>
        </p:txBody>
      </p:sp>
      <p:sp>
        <p:nvSpPr>
          <p:cNvPr id="13" name="Freeform 13"/>
          <p:cNvSpPr/>
          <p:nvPr/>
        </p:nvSpPr>
        <p:spPr>
          <a:xfrm>
            <a:off x="-626440" y="8797919"/>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Rectangle 18">
            <a:extLst>
              <a:ext uri="{FF2B5EF4-FFF2-40B4-BE49-F238E27FC236}">
                <a16:creationId xmlns:a16="http://schemas.microsoft.com/office/drawing/2014/main" id="{1EFE0CAF-CBD3-484F-B7E0-724EDD02FE07}"/>
              </a:ext>
            </a:extLst>
          </p:cNvPr>
          <p:cNvSpPr/>
          <p:nvPr/>
        </p:nvSpPr>
        <p:spPr>
          <a:xfrm>
            <a:off x="995778" y="4417909"/>
            <a:ext cx="8158435" cy="4524315"/>
          </a:xfrm>
          <a:prstGeom prst="rect">
            <a:avLst/>
          </a:prstGeom>
        </p:spPr>
        <p:txBody>
          <a:bodyPr wrap="square">
            <a:spAutoFit/>
          </a:bodyPr>
          <a:lstStyle/>
          <a:p>
            <a:r>
              <a:rPr lang="vi-VN" sz="3200" dirty="0">
                <a:solidFill>
                  <a:srgbClr val="003EA8"/>
                </a:solidFill>
                <a:latin typeface="+mj-lt"/>
              </a:rPr>
              <a:t>- The project </a:t>
            </a:r>
            <a:r>
              <a:rPr lang="vi-VN" sz="3200" b="1" dirty="0">
                <a:solidFill>
                  <a:srgbClr val="003EA8"/>
                </a:solidFill>
                <a:latin typeface="+mj-lt"/>
              </a:rPr>
              <a:t>“SpyAgency2024”</a:t>
            </a:r>
            <a:r>
              <a:rPr lang="vi-VN" sz="3200" dirty="0">
                <a:solidFill>
                  <a:srgbClr val="003EA8"/>
                </a:solidFill>
                <a:latin typeface="+mj-lt"/>
              </a:rPr>
              <a:t> aims to develop a desktop application using </a:t>
            </a:r>
            <a:r>
              <a:rPr lang="vi-VN" sz="3200" b="1" dirty="0">
                <a:solidFill>
                  <a:srgbClr val="003EA8"/>
                </a:solidFill>
                <a:latin typeface="+mj-lt"/>
              </a:rPr>
              <a:t>Java Swing </a:t>
            </a:r>
            <a:r>
              <a:rPr lang="vi-VN" sz="3200" dirty="0">
                <a:solidFill>
                  <a:srgbClr val="003EA8"/>
                </a:solidFill>
                <a:latin typeface="+mj-lt"/>
              </a:rPr>
              <a:t>to </a:t>
            </a:r>
            <a:r>
              <a:rPr lang="vi-VN" sz="3200" b="1" dirty="0">
                <a:solidFill>
                  <a:srgbClr val="003EA8"/>
                </a:solidFill>
                <a:latin typeface="+mj-lt"/>
              </a:rPr>
              <a:t>manage, store, and analyze intelligence data </a:t>
            </a:r>
            <a:r>
              <a:rPr lang="vi-VN" sz="3200" dirty="0">
                <a:solidFill>
                  <a:srgbClr val="003EA8"/>
                </a:solidFill>
                <a:latin typeface="+mj-lt"/>
              </a:rPr>
              <a:t>in a scientific and efficient manner. The software supports the management of information related to agents, missions, skills, and organizations, while also integrating features for data statistics and visualization through charts.</a:t>
            </a:r>
          </a:p>
        </p:txBody>
      </p:sp>
      <p:sp>
        <p:nvSpPr>
          <p:cNvPr id="20" name="Rectangle 19">
            <a:extLst>
              <a:ext uri="{FF2B5EF4-FFF2-40B4-BE49-F238E27FC236}">
                <a16:creationId xmlns:a16="http://schemas.microsoft.com/office/drawing/2014/main" id="{EF5CA177-9DCA-4545-BFCF-08504F8DB9F1}"/>
              </a:ext>
            </a:extLst>
          </p:cNvPr>
          <p:cNvSpPr/>
          <p:nvPr/>
        </p:nvSpPr>
        <p:spPr>
          <a:xfrm>
            <a:off x="9840497" y="4427759"/>
            <a:ext cx="7451725" cy="3046988"/>
          </a:xfrm>
          <a:prstGeom prst="rect">
            <a:avLst/>
          </a:prstGeom>
        </p:spPr>
        <p:txBody>
          <a:bodyPr wrap="square">
            <a:spAutoFit/>
          </a:bodyPr>
          <a:lstStyle/>
          <a:p>
            <a:r>
              <a:rPr lang="vi-VN" sz="3200" dirty="0">
                <a:solidFill>
                  <a:srgbClr val="003EA8"/>
                </a:solidFill>
                <a:latin typeface="+mj-lt"/>
              </a:rPr>
              <a:t>- Through this project, our team aims to </a:t>
            </a:r>
            <a:r>
              <a:rPr lang="vi-VN" sz="3200" b="1" dirty="0">
                <a:solidFill>
                  <a:srgbClr val="003EA8"/>
                </a:solidFill>
                <a:latin typeface="+mj-lt"/>
              </a:rPr>
              <a:t>apply knowledge of OOP, Java Swing, and MySQL database management in practice</a:t>
            </a:r>
            <a:r>
              <a:rPr lang="vi-VN" sz="3200" dirty="0">
                <a:solidFill>
                  <a:srgbClr val="003EA8"/>
                </a:solidFill>
                <a:latin typeface="+mj-lt"/>
              </a:rPr>
              <a:t>, while improving programming skills, teamwork, and the ability to implement a complete software project.</a:t>
            </a:r>
          </a:p>
        </p:txBody>
      </p:sp>
    </p:spTree>
    <p:extLst>
      <p:ext uri="{BB962C8B-B14F-4D97-AF65-F5344CB8AC3E}">
        <p14:creationId xmlns:p14="http://schemas.microsoft.com/office/powerpoint/2010/main" val="12416243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351AB482-A8AB-4225-AF05-690C878E8A3D}"/>
              </a:ext>
            </a:extLst>
          </p:cNvPr>
          <p:cNvSpPr/>
          <p:nvPr/>
        </p:nvSpPr>
        <p:spPr>
          <a:xfrm>
            <a:off x="5105400" y="2933700"/>
            <a:ext cx="9296400" cy="449580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2" name="Freeform 22">
            <a:extLst>
              <a:ext uri="{FF2B5EF4-FFF2-40B4-BE49-F238E27FC236}">
                <a16:creationId xmlns:a16="http://schemas.microsoft.com/office/drawing/2014/main" id="{B81675F7-BA5C-47C3-9D07-51258B7D0F40}"/>
              </a:ext>
            </a:extLst>
          </p:cNvPr>
          <p:cNvSpPr/>
          <p:nvPr/>
        </p:nvSpPr>
        <p:spPr>
          <a:xfrm>
            <a:off x="-1828800" y="1485902"/>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22">
            <a:extLst>
              <a:ext uri="{FF2B5EF4-FFF2-40B4-BE49-F238E27FC236}">
                <a16:creationId xmlns:a16="http://schemas.microsoft.com/office/drawing/2014/main" id="{114A72B1-78B3-41CF-9C79-2B047D53AF4F}"/>
              </a:ext>
            </a:extLst>
          </p:cNvPr>
          <p:cNvSpPr/>
          <p:nvPr/>
        </p:nvSpPr>
        <p:spPr>
          <a:xfrm>
            <a:off x="9601200" y="1562102"/>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22">
            <a:extLst>
              <a:ext uri="{FF2B5EF4-FFF2-40B4-BE49-F238E27FC236}">
                <a16:creationId xmlns:a16="http://schemas.microsoft.com/office/drawing/2014/main" id="{5CB78E9F-AB5D-4488-ABEE-0821BA30460C}"/>
              </a:ext>
            </a:extLst>
          </p:cNvPr>
          <p:cNvSpPr/>
          <p:nvPr/>
        </p:nvSpPr>
        <p:spPr>
          <a:xfrm rot="10800000">
            <a:off x="-1333894" y="-1409699"/>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22">
            <a:extLst>
              <a:ext uri="{FF2B5EF4-FFF2-40B4-BE49-F238E27FC236}">
                <a16:creationId xmlns:a16="http://schemas.microsoft.com/office/drawing/2014/main" id="{491BE05D-7CB3-435A-BA76-D0AFB54CF6DF}"/>
              </a:ext>
            </a:extLst>
          </p:cNvPr>
          <p:cNvSpPr/>
          <p:nvPr/>
        </p:nvSpPr>
        <p:spPr>
          <a:xfrm rot="10800000">
            <a:off x="10096106" y="-1333499"/>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22">
            <a:extLst>
              <a:ext uri="{FF2B5EF4-FFF2-40B4-BE49-F238E27FC236}">
                <a16:creationId xmlns:a16="http://schemas.microsoft.com/office/drawing/2014/main" id="{43CFD215-6E3D-4CF8-9109-BBD0A27CC9CA}"/>
              </a:ext>
            </a:extLst>
          </p:cNvPr>
          <p:cNvSpPr/>
          <p:nvPr/>
        </p:nvSpPr>
        <p:spPr>
          <a:xfrm>
            <a:off x="-1676400" y="8801101"/>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22">
            <a:extLst>
              <a:ext uri="{FF2B5EF4-FFF2-40B4-BE49-F238E27FC236}">
                <a16:creationId xmlns:a16="http://schemas.microsoft.com/office/drawing/2014/main" id="{490D31BB-58F0-4951-9654-95CB9B209A88}"/>
              </a:ext>
            </a:extLst>
          </p:cNvPr>
          <p:cNvSpPr/>
          <p:nvPr/>
        </p:nvSpPr>
        <p:spPr>
          <a:xfrm>
            <a:off x="9753600" y="8877301"/>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22">
            <a:extLst>
              <a:ext uri="{FF2B5EF4-FFF2-40B4-BE49-F238E27FC236}">
                <a16:creationId xmlns:a16="http://schemas.microsoft.com/office/drawing/2014/main" id="{00DE153C-7BF6-44BA-99EB-E5EEDABD7120}"/>
              </a:ext>
            </a:extLst>
          </p:cNvPr>
          <p:cNvSpPr/>
          <p:nvPr/>
        </p:nvSpPr>
        <p:spPr>
          <a:xfrm rot="10800000">
            <a:off x="-1181494" y="5905500"/>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22">
            <a:extLst>
              <a:ext uri="{FF2B5EF4-FFF2-40B4-BE49-F238E27FC236}">
                <a16:creationId xmlns:a16="http://schemas.microsoft.com/office/drawing/2014/main" id="{ECF0D10F-43E7-419C-AEB0-5667EA4D18AF}"/>
              </a:ext>
            </a:extLst>
          </p:cNvPr>
          <p:cNvSpPr/>
          <p:nvPr/>
        </p:nvSpPr>
        <p:spPr>
          <a:xfrm rot="10800000">
            <a:off x="10248506" y="5981700"/>
            <a:ext cx="11087494" cy="2761794"/>
          </a:xfrm>
          <a:custGeom>
            <a:avLst/>
            <a:gdLst/>
            <a:ahLst/>
            <a:cxnLst/>
            <a:rect l="l" t="t" r="r" b="b"/>
            <a:pathLst>
              <a:path w="2455232" h="611576">
                <a:moveTo>
                  <a:pt x="0" y="0"/>
                </a:moveTo>
                <a:lnTo>
                  <a:pt x="2455232" y="0"/>
                </a:lnTo>
                <a:lnTo>
                  <a:pt x="2455232" y="611576"/>
                </a:lnTo>
                <a:lnTo>
                  <a:pt x="0" y="611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6" name="Group 15">
            <a:extLst>
              <a:ext uri="{FF2B5EF4-FFF2-40B4-BE49-F238E27FC236}">
                <a16:creationId xmlns:a16="http://schemas.microsoft.com/office/drawing/2014/main" id="{CBB1F94D-C7EC-46B2-8806-7B4ACF15BEDD}"/>
              </a:ext>
            </a:extLst>
          </p:cNvPr>
          <p:cNvGrpSpPr/>
          <p:nvPr/>
        </p:nvGrpSpPr>
        <p:grpSpPr>
          <a:xfrm>
            <a:off x="-2540880" y="4094138"/>
            <a:ext cx="26023494" cy="2117321"/>
            <a:chOff x="-2540880" y="4094138"/>
            <a:chExt cx="26023494" cy="2117321"/>
          </a:xfrm>
        </p:grpSpPr>
        <p:grpSp>
          <p:nvGrpSpPr>
            <p:cNvPr id="13" name="Group 12">
              <a:extLst>
                <a:ext uri="{FF2B5EF4-FFF2-40B4-BE49-F238E27FC236}">
                  <a16:creationId xmlns:a16="http://schemas.microsoft.com/office/drawing/2014/main" id="{E1FA2B06-CF65-45AE-BFA5-FE435C140764}"/>
                </a:ext>
              </a:extLst>
            </p:cNvPr>
            <p:cNvGrpSpPr/>
            <p:nvPr/>
          </p:nvGrpSpPr>
          <p:grpSpPr>
            <a:xfrm>
              <a:off x="-2540880" y="4094138"/>
              <a:ext cx="26023494" cy="2117321"/>
              <a:chOff x="-2540880" y="4094138"/>
              <a:chExt cx="26023494" cy="2117321"/>
            </a:xfrm>
          </p:grpSpPr>
          <p:sp>
            <p:nvSpPr>
              <p:cNvPr id="10" name="TextBox 9">
                <a:extLst>
                  <a:ext uri="{FF2B5EF4-FFF2-40B4-BE49-F238E27FC236}">
                    <a16:creationId xmlns:a16="http://schemas.microsoft.com/office/drawing/2014/main" id="{80BC103D-836F-48C2-AC0C-9E33BB7DE9CB}"/>
                  </a:ext>
                </a:extLst>
              </p:cNvPr>
              <p:cNvSpPr txBox="1"/>
              <p:nvPr/>
            </p:nvSpPr>
            <p:spPr>
              <a:xfrm>
                <a:off x="6189964" y="4183440"/>
                <a:ext cx="7127272" cy="1569660"/>
              </a:xfrm>
              <a:prstGeom prst="rect">
                <a:avLst/>
              </a:prstGeom>
              <a:noFill/>
            </p:spPr>
            <p:txBody>
              <a:bodyPr wrap="none" rtlCol="0">
                <a:spAutoFit/>
              </a:bodyPr>
              <a:lstStyle/>
              <a:p>
                <a:r>
                  <a:rPr lang="en-US" sz="9600" b="1" dirty="0">
                    <a:solidFill>
                      <a:srgbClr val="003EA8"/>
                    </a:solidFill>
                    <a:latin typeface="Times New Roman" panose="02020603050405020304" pitchFamily="18" charset="0"/>
                    <a:cs typeface="Times New Roman" panose="02020603050405020304" pitchFamily="18" charset="0"/>
                  </a:rPr>
                  <a:t>CHAPTER 4</a:t>
                </a:r>
                <a:endParaRPr lang="vi-VN" sz="9600" b="1" dirty="0">
                  <a:solidFill>
                    <a:srgbClr val="003EA8"/>
                  </a:solidFill>
                  <a:latin typeface="Times New Roman" panose="02020603050405020304" pitchFamily="18" charset="0"/>
                  <a:cs typeface="Times New Roman" panose="02020603050405020304" pitchFamily="18" charset="0"/>
                </a:endParaRPr>
              </a:p>
            </p:txBody>
          </p:sp>
          <p:sp>
            <p:nvSpPr>
              <p:cNvPr id="11" name="Freeform 19">
                <a:extLst>
                  <a:ext uri="{FF2B5EF4-FFF2-40B4-BE49-F238E27FC236}">
                    <a16:creationId xmlns:a16="http://schemas.microsoft.com/office/drawing/2014/main" id="{0D2EB04F-FC5E-4A0F-A178-593BE8072B3D}"/>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9">
                <a:extLst>
                  <a:ext uri="{FF2B5EF4-FFF2-40B4-BE49-F238E27FC236}">
                    <a16:creationId xmlns:a16="http://schemas.microsoft.com/office/drawing/2014/main" id="{0F37343C-3ACF-4BA8-9075-27F297079385}"/>
                  </a:ext>
                </a:extLst>
              </p:cNvPr>
              <p:cNvSpPr/>
              <p:nvPr/>
            </p:nvSpPr>
            <p:spPr>
              <a:xfrm rot="20868958" flipH="1">
                <a:off x="13773827" y="4094138"/>
                <a:ext cx="9708787" cy="2117321"/>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sp>
          <p:nvSpPr>
            <p:cNvPr id="15" name="Rectangle 14">
              <a:extLst>
                <a:ext uri="{FF2B5EF4-FFF2-40B4-BE49-F238E27FC236}">
                  <a16:creationId xmlns:a16="http://schemas.microsoft.com/office/drawing/2014/main" id="{20359082-3822-447E-910F-649FFF00478D}"/>
                </a:ext>
              </a:extLst>
            </p:cNvPr>
            <p:cNvSpPr/>
            <p:nvPr/>
          </p:nvSpPr>
          <p:spPr>
            <a:xfrm>
              <a:off x="7081631" y="5426517"/>
              <a:ext cx="5039136"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9728490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7252178"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4.1. Testing Environment and Procedure</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7A40061F-9017-4270-AAFE-B42436C47AF1}"/>
              </a:ext>
            </a:extLst>
          </p:cNvPr>
          <p:cNvSpPr/>
          <p:nvPr/>
        </p:nvSpPr>
        <p:spPr>
          <a:xfrm>
            <a:off x="2274960" y="3722074"/>
            <a:ext cx="13738079" cy="4832092"/>
          </a:xfrm>
          <a:prstGeom prst="rect">
            <a:avLst/>
          </a:prstGeom>
        </p:spPr>
        <p:txBody>
          <a:bodyPr wrap="square">
            <a:spAutoFit/>
          </a:bodyPr>
          <a:lstStyle/>
          <a:p>
            <a:pPr indent="457200"/>
            <a:r>
              <a:rPr lang="en-US" sz="4400" dirty="0">
                <a:solidFill>
                  <a:schemeClr val="tx2">
                    <a:lumMod val="60000"/>
                    <a:lumOff val="40000"/>
                  </a:schemeClr>
                </a:solidFill>
                <a:latin typeface="Times New Roman" panose="02020603050405020304" pitchFamily="18" charset="0"/>
                <a:ea typeface="SimSun" panose="02010600030101010101" pitchFamily="2" charset="-122"/>
              </a:rPr>
              <a:t>To ensure the accuracy and reliability of the system, the testing process was conducted in a specific hardware and software environment, closely aligned with the actual conditions under which modern information management applications operate. The use of an up-to-date testing environment ensures the system meets performance and stability requirements during real-world operation.</a:t>
            </a:r>
            <a:endParaRPr lang="vi-VN" sz="44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8667965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7252178"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4.1. Testing Environment and Procedure</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A56466DC-8E08-440E-81BD-621C8D71E037}"/>
              </a:ext>
            </a:extLst>
          </p:cNvPr>
          <p:cNvSpPr/>
          <p:nvPr/>
        </p:nvSpPr>
        <p:spPr>
          <a:xfrm>
            <a:off x="609600" y="3241005"/>
            <a:ext cx="17678400" cy="6186309"/>
          </a:xfrm>
          <a:prstGeom prst="rect">
            <a:avLst/>
          </a:prstGeom>
        </p:spPr>
        <p:txBody>
          <a:bodyPr wrap="square">
            <a:spAutoFit/>
          </a:bodyPr>
          <a:lstStyle/>
          <a:p>
            <a:r>
              <a:rPr lang="en-US" sz="3600" b="1" dirty="0">
                <a:solidFill>
                  <a:schemeClr val="tx2">
                    <a:lumMod val="60000"/>
                    <a:lumOff val="40000"/>
                  </a:schemeClr>
                </a:solidFill>
                <a:latin typeface="Times New Roman" panose="02020603050405020304" pitchFamily="18" charset="0"/>
                <a:ea typeface="SimSun" panose="02010600030101010101" pitchFamily="2" charset="-122"/>
              </a:rPr>
              <a:t>Testing environment configuration:</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Operating System:</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Windows 11 Pro 64-bit</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JDK Version:</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Java Development Kit 17 (LTS)</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Database Management System:</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MySQL Community Server 8.0</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Development Tool:</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IntelliJ IDEA version 2024.1 Ultimate</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Chart Library: </a:t>
            </a:r>
            <a:r>
              <a:rPr lang="en-US" sz="3600" dirty="0" err="1">
                <a:solidFill>
                  <a:schemeClr val="tx2">
                    <a:lumMod val="60000"/>
                    <a:lumOff val="40000"/>
                  </a:schemeClr>
                </a:solidFill>
                <a:latin typeface="Times New Roman" panose="02020603050405020304" pitchFamily="18" charset="0"/>
                <a:ea typeface="SimSun" panose="02010600030101010101" pitchFamily="2" charset="-122"/>
              </a:rPr>
              <a:t>JFreeChart</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version 1.5.4</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en-US" sz="3600" b="1" dirty="0">
                <a:solidFill>
                  <a:schemeClr val="tx2">
                    <a:lumMod val="60000"/>
                    <a:lumOff val="40000"/>
                  </a:schemeClr>
                </a:solidFill>
                <a:latin typeface="Times New Roman" panose="02020603050405020304" pitchFamily="18" charset="0"/>
                <a:ea typeface="SimSun" panose="02010600030101010101" pitchFamily="2" charset="-122"/>
              </a:rPr>
              <a:t>The test data set</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was constructed with over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1000 records</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evenly distributed across the system’s key database tables such as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Agent, Mission, Affiliation, </a:t>
            </a:r>
            <a:r>
              <a:rPr lang="en-US" sz="3600" b="1" dirty="0" err="1">
                <a:solidFill>
                  <a:schemeClr val="tx2">
                    <a:lumMod val="60000"/>
                    <a:lumOff val="40000"/>
                  </a:schemeClr>
                </a:solidFill>
                <a:latin typeface="Times New Roman" panose="02020603050405020304" pitchFamily="18" charset="0"/>
                <a:ea typeface="SimSun" panose="02010600030101010101" pitchFamily="2" charset="-122"/>
              </a:rPr>
              <a:t>Affiliationrel</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 Skill, </a:t>
            </a:r>
            <a:r>
              <a:rPr lang="en-US" sz="3600" b="1" dirty="0" err="1">
                <a:solidFill>
                  <a:schemeClr val="tx2">
                    <a:lumMod val="60000"/>
                    <a:lumOff val="40000"/>
                  </a:schemeClr>
                </a:solidFill>
                <a:latin typeface="Times New Roman" panose="02020603050405020304" pitchFamily="18" charset="0"/>
                <a:ea typeface="SimSun" panose="02010600030101010101" pitchFamily="2" charset="-122"/>
              </a:rPr>
              <a:t>Skillrel</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 Team, </a:t>
            </a:r>
            <a:r>
              <a:rPr lang="en-US" sz="3600" b="1" dirty="0" err="1">
                <a:solidFill>
                  <a:schemeClr val="tx2">
                    <a:lumMod val="60000"/>
                    <a:lumOff val="40000"/>
                  </a:schemeClr>
                </a:solidFill>
                <a:latin typeface="Times New Roman" panose="02020603050405020304" pitchFamily="18" charset="0"/>
                <a:ea typeface="SimSun" panose="02010600030101010101" pitchFamily="2" charset="-122"/>
              </a:rPr>
              <a:t>Teamrel</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b="1" dirty="0" err="1">
                <a:solidFill>
                  <a:schemeClr val="tx2">
                    <a:lumMod val="60000"/>
                    <a:lumOff val="40000"/>
                  </a:schemeClr>
                </a:solidFill>
                <a:latin typeface="Times New Roman" panose="02020603050405020304" pitchFamily="18" charset="0"/>
                <a:ea typeface="SimSun" panose="02010600030101010101" pitchFamily="2" charset="-122"/>
              </a:rPr>
              <a:t>Securityclearance</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 and Account</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These records were simulated based on realistic scenarios to ensure diversity and complexity, aiming to test the system’s processing capabilities.</a:t>
            </a:r>
            <a:endParaRPr lang="vi-VN" sz="36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6197464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7252178"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4.1. Testing Environment and Procedure</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66751C3-08C4-4654-B353-E838174BC20D}"/>
              </a:ext>
            </a:extLst>
          </p:cNvPr>
          <p:cNvSpPr/>
          <p:nvPr/>
        </p:nvSpPr>
        <p:spPr>
          <a:xfrm>
            <a:off x="563648" y="3034377"/>
            <a:ext cx="16916400" cy="6740307"/>
          </a:xfrm>
          <a:prstGeom prst="rect">
            <a:avLst/>
          </a:prstGeom>
        </p:spPr>
        <p:txBody>
          <a:bodyPr wrap="square">
            <a:spAutoFit/>
          </a:bodyPr>
          <a:lstStyle/>
          <a:p>
            <a:r>
              <a:rPr lang="en-US" sz="3600" dirty="0">
                <a:solidFill>
                  <a:schemeClr val="tx2">
                    <a:lumMod val="60000"/>
                    <a:lumOff val="40000"/>
                  </a:schemeClr>
                </a:solidFill>
                <a:latin typeface="Times New Roman" panose="02020603050405020304" pitchFamily="18" charset="0"/>
                <a:ea typeface="SimSun" panose="02010600030101010101" pitchFamily="2" charset="-122"/>
              </a:rPr>
              <a:t>T</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he testing process</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 was carried out according to standardized steps as follows:</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vi-VN" sz="36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Login Functionality Testing</a:t>
            </a:r>
            <a:r>
              <a:rPr lang="vi-VN" sz="36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Conducted using various user accounts to verify access control, credential validation, and appropriate interface navigation based on user roles.</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en-US" sz="3600" dirty="0">
                <a:solidFill>
                  <a:schemeClr val="tx2">
                    <a:lumMod val="60000"/>
                    <a:lumOff val="40000"/>
                  </a:schemeClr>
                </a:solidFill>
                <a:latin typeface="Times New Roman" panose="02020603050405020304" pitchFamily="18" charset="0"/>
                <a:ea typeface="SimSun" panose="02010600030101010101" pitchFamily="2" charset="-122"/>
              </a:rPr>
              <a:t> </a:t>
            </a:r>
            <a:r>
              <a:rPr lang="vi-VN" sz="36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Data Management Testing: </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Performed operations such as adding new records, editing, deleting, and searching across all data tables to ensure data integrity and synchronization between the user interface and the database.</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vi-VN" sz="3600" b="1"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Statistical Chart Testing</a:t>
            </a:r>
            <a:r>
              <a:rPr lang="vi-VN" sz="3600" b="1"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Created charts in various formats such as bar charts, pie charts, and line charts to verify accurate data visualization and support for dynamic updates when data changes.</a:t>
            </a:r>
            <a:endParaRPr lang="vi-VN" sz="36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vi-VN" sz="3600" b="1" dirty="0">
                <a:solidFill>
                  <a:schemeClr val="tx2">
                    <a:lumMod val="60000"/>
                    <a:lumOff val="40000"/>
                  </a:schemeClr>
                </a:solidFill>
                <a:latin typeface="Times New Roman" panose="02020603050405020304" pitchFamily="18" charset="0"/>
                <a:ea typeface="SimSun" panose="02010600030101010101" pitchFamily="2" charset="-122"/>
              </a:rPr>
              <a:t>- </a:t>
            </a:r>
            <a:r>
              <a:rPr lang="en-US" sz="3600" b="1" dirty="0">
                <a:solidFill>
                  <a:schemeClr val="tx2">
                    <a:lumMod val="60000"/>
                    <a:lumOff val="40000"/>
                  </a:schemeClr>
                </a:solidFill>
                <a:latin typeface="Times New Roman" panose="02020603050405020304" pitchFamily="18" charset="0"/>
                <a:ea typeface="SimSun" panose="02010600030101010101" pitchFamily="2" charset="-122"/>
              </a:rPr>
              <a:t>Performance Testing: </a:t>
            </a:r>
            <a:r>
              <a:rPr lang="en-US" sz="3600" dirty="0">
                <a:solidFill>
                  <a:schemeClr val="tx2">
                    <a:lumMod val="60000"/>
                    <a:lumOff val="40000"/>
                  </a:schemeClr>
                </a:solidFill>
                <a:latin typeface="Times New Roman" panose="02020603050405020304" pitchFamily="18" charset="0"/>
                <a:ea typeface="SimSun" panose="02010600030101010101" pitchFamily="2" charset="-122"/>
              </a:rPr>
              <a:t>Executed continuous operations with a large dataset to evaluate the application’s responsiveness, concurrent processing capability, and identify any errors or system freezes.</a:t>
            </a:r>
            <a:endParaRPr lang="vi-VN" sz="36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3041703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7252178"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4.1. Testing Environment and Procedure</a:t>
            </a:r>
            <a:endParaRPr lang="vi-VN"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28AE9892-A85A-4E7B-AEA1-9D37FDAC5B5E}"/>
              </a:ext>
            </a:extLst>
          </p:cNvPr>
          <p:cNvSpPr/>
          <p:nvPr/>
        </p:nvSpPr>
        <p:spPr>
          <a:xfrm>
            <a:off x="2933700" y="3598963"/>
            <a:ext cx="12420600" cy="5078313"/>
          </a:xfrm>
          <a:prstGeom prst="rect">
            <a:avLst/>
          </a:prstGeom>
        </p:spPr>
        <p:txBody>
          <a:bodyPr wrap="square">
            <a:spAutoFit/>
          </a:bodyPr>
          <a:lstStyle/>
          <a:p>
            <a:r>
              <a:rPr lang="en-US" sz="5400" dirty="0">
                <a:solidFill>
                  <a:schemeClr val="tx2">
                    <a:lumMod val="60000"/>
                    <a:lumOff val="40000"/>
                  </a:schemeClr>
                </a:solidFill>
                <a:latin typeface="Times New Roman" panose="02020603050405020304" pitchFamily="18" charset="0"/>
                <a:ea typeface="Calibri" panose="020F0502020204030204" pitchFamily="34" charset="0"/>
                <a:cs typeface="Times New Roman" panose="02020603050405020304" pitchFamily="18" charset="0"/>
              </a:rPr>
              <a:t>The testing was carried out across multiple sessions using simulated error scenarios such as incorrect login attempts, duplicate primary keys, and deletion of records being referenced—this was done to evaluate the system’s exception handling and stability</a:t>
            </a:r>
            <a:endParaRPr lang="vi-VN" sz="5400"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69555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3537892"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4.2. Testing Results</a:t>
            </a:r>
          </a:p>
        </p:txBody>
      </p:sp>
      <p:sp>
        <p:nvSpPr>
          <p:cNvPr id="10" name="Rectangle 9">
            <a:extLst>
              <a:ext uri="{FF2B5EF4-FFF2-40B4-BE49-F238E27FC236}">
                <a16:creationId xmlns:a16="http://schemas.microsoft.com/office/drawing/2014/main" id="{8571DD93-3C2A-4047-BF58-69271E0B87FE}"/>
              </a:ext>
            </a:extLst>
          </p:cNvPr>
          <p:cNvSpPr/>
          <p:nvPr/>
        </p:nvSpPr>
        <p:spPr>
          <a:xfrm>
            <a:off x="304799" y="2388930"/>
            <a:ext cx="17678400" cy="7478970"/>
          </a:xfrm>
          <a:prstGeom prst="rect">
            <a:avLst/>
          </a:prstGeom>
        </p:spPr>
        <p:txBody>
          <a:bodyPr wrap="square">
            <a:spAutoFit/>
          </a:bodyPr>
          <a:lstStyle/>
          <a:p>
            <a:r>
              <a:rPr lang="en-US" sz="2400" dirty="0">
                <a:solidFill>
                  <a:schemeClr val="tx2">
                    <a:lumMod val="60000"/>
                    <a:lumOff val="40000"/>
                  </a:schemeClr>
                </a:solidFill>
                <a:latin typeface="Times New Roman" panose="02020603050405020304" pitchFamily="18" charset="0"/>
                <a:ea typeface="SimSun" panose="02010600030101010101" pitchFamily="2" charset="-122"/>
              </a:rPr>
              <a:t>After conducting comprehensive testing based on the established plan, the results are as follows</a:t>
            </a:r>
            <a:r>
              <a:rPr lang="vi-VN" sz="2400" dirty="0">
                <a:solidFill>
                  <a:schemeClr val="tx2">
                    <a:lumMod val="60000"/>
                    <a:lumOff val="40000"/>
                  </a:schemeClr>
                </a:solidFill>
                <a:latin typeface="Times New Roman" panose="02020603050405020304" pitchFamily="18" charset="0"/>
                <a:ea typeface="SimSun" panose="02010600030101010101" pitchFamily="2" charset="-122"/>
              </a:rPr>
              <a:t>:</a:t>
            </a:r>
          </a:p>
          <a:p>
            <a:pPr marL="457200"/>
            <a:endParaRPr lang="en-US" sz="2400" b="1"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400" b="1" dirty="0">
                <a:solidFill>
                  <a:schemeClr val="tx2">
                    <a:lumMod val="60000"/>
                    <a:lumOff val="40000"/>
                  </a:schemeClr>
                </a:solidFill>
                <a:latin typeface="Times New Roman" panose="02020603050405020304" pitchFamily="18" charset="0"/>
                <a:ea typeface="SimSun" panose="02010600030101010101" pitchFamily="2" charset="-122"/>
              </a:rPr>
              <a:t>- Login Functionality:</a:t>
            </a:r>
            <a:br>
              <a:rPr lang="en-US" sz="2400" dirty="0">
                <a:solidFill>
                  <a:schemeClr val="tx2">
                    <a:lumMod val="60000"/>
                    <a:lumOff val="40000"/>
                  </a:schemeClr>
                </a:solidFill>
                <a:latin typeface="Times New Roman" panose="02020603050405020304" pitchFamily="18" charset="0"/>
                <a:ea typeface="SimSun" panose="02010600030101010101" pitchFamily="2" charset="-122"/>
              </a:rPr>
            </a:br>
            <a:r>
              <a:rPr lang="en-US" sz="2400" dirty="0">
                <a:solidFill>
                  <a:schemeClr val="tx2">
                    <a:lumMod val="60000"/>
                    <a:lumOff val="40000"/>
                  </a:schemeClr>
                </a:solidFill>
                <a:latin typeface="Times New Roman" panose="02020603050405020304" pitchFamily="18" charset="0"/>
                <a:ea typeface="SimSun" panose="02010600030101010101" pitchFamily="2" charset="-122"/>
              </a:rPr>
              <a:t>The system successfully validates login credentials. Cases such as non-existent accounts, incorrect passwords, or unauthorized access are correctly handled. Upon successful login, the system displays the interface corresponding to the user's role, clearly distinguishing between administrative and regular user features.</a:t>
            </a:r>
            <a:endParaRPr lang="vi-VN" sz="24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400" b="1" dirty="0">
                <a:solidFill>
                  <a:schemeClr val="tx2">
                    <a:lumMod val="60000"/>
                    <a:lumOff val="40000"/>
                  </a:schemeClr>
                </a:solidFill>
                <a:latin typeface="Times New Roman" panose="02020603050405020304" pitchFamily="18" charset="0"/>
                <a:ea typeface="SimSun" panose="02010600030101010101" pitchFamily="2" charset="-122"/>
              </a:rPr>
              <a:t>- Data Management:</a:t>
            </a:r>
            <a:br>
              <a:rPr lang="en-US" sz="2400" b="1" dirty="0">
                <a:solidFill>
                  <a:schemeClr val="tx2">
                    <a:lumMod val="60000"/>
                    <a:lumOff val="40000"/>
                  </a:schemeClr>
                </a:solidFill>
                <a:latin typeface="Times New Roman" panose="02020603050405020304" pitchFamily="18" charset="0"/>
                <a:ea typeface="SimSun" panose="02010600030101010101" pitchFamily="2" charset="-122"/>
              </a:rPr>
            </a:br>
            <a:r>
              <a:rPr lang="en-US" sz="2400" dirty="0">
                <a:solidFill>
                  <a:schemeClr val="tx2">
                    <a:lumMod val="60000"/>
                    <a:lumOff val="40000"/>
                  </a:schemeClr>
                </a:solidFill>
                <a:latin typeface="Times New Roman" panose="02020603050405020304" pitchFamily="18" charset="0"/>
                <a:ea typeface="SimSun" panose="02010600030101010101" pitchFamily="2" charset="-122"/>
              </a:rPr>
              <a:t>All CRUD functions for each table performed correctly as specified. The user interface updates in real-time, ensuring data displayed matches the actual database records. The system supports fast keyword searches and filtering based on specific criteria, offering convenience and time efficiency.</a:t>
            </a:r>
            <a:endParaRPr lang="vi-VN" sz="24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400" b="1" dirty="0">
                <a:solidFill>
                  <a:schemeClr val="tx2">
                    <a:lumMod val="60000"/>
                    <a:lumOff val="40000"/>
                  </a:schemeClr>
                </a:solidFill>
                <a:latin typeface="Times New Roman" panose="02020603050405020304" pitchFamily="18" charset="0"/>
                <a:ea typeface="SimSun" panose="02010600030101010101" pitchFamily="2" charset="-122"/>
              </a:rPr>
              <a:t>- Chart Visualization:</a:t>
            </a:r>
            <a:br>
              <a:rPr lang="en-US" sz="2400" dirty="0">
                <a:solidFill>
                  <a:schemeClr val="tx2">
                    <a:lumMod val="60000"/>
                    <a:lumOff val="40000"/>
                  </a:schemeClr>
                </a:solidFill>
                <a:latin typeface="Times New Roman" panose="02020603050405020304" pitchFamily="18" charset="0"/>
                <a:ea typeface="SimSun" panose="02010600030101010101" pitchFamily="2" charset="-122"/>
              </a:rPr>
            </a:br>
            <a:r>
              <a:rPr lang="en-US" sz="2400" dirty="0">
                <a:solidFill>
                  <a:schemeClr val="tx2">
                    <a:lumMod val="60000"/>
                    <a:lumOff val="40000"/>
                  </a:schemeClr>
                </a:solidFill>
                <a:latin typeface="Times New Roman" panose="02020603050405020304" pitchFamily="18" charset="0"/>
                <a:ea typeface="SimSun" panose="02010600030101010101" pitchFamily="2" charset="-122"/>
              </a:rPr>
              <a:t>The system generates accurate and visually intuitive charts across multiple types. Charts dynamically update upon data changes without requiring a program restart. Rendering speed is fast, with clear colors, labels, and complete information, enhancing monitoring and analytical capabilities.</a:t>
            </a:r>
            <a:endParaRPr lang="vi-VN" sz="24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2400" b="1" dirty="0">
                <a:solidFill>
                  <a:schemeClr val="tx2">
                    <a:lumMod val="60000"/>
                    <a:lumOff val="40000"/>
                  </a:schemeClr>
                </a:solidFill>
                <a:latin typeface="Times New Roman" panose="02020603050405020304" pitchFamily="18" charset="0"/>
                <a:ea typeface="SimSun" panose="02010600030101010101" pitchFamily="2" charset="-122"/>
              </a:rPr>
              <a:t>- Performance:</a:t>
            </a:r>
            <a:br>
              <a:rPr lang="en-US" sz="2400" dirty="0">
                <a:solidFill>
                  <a:schemeClr val="tx2">
                    <a:lumMod val="60000"/>
                    <a:lumOff val="40000"/>
                  </a:schemeClr>
                </a:solidFill>
                <a:latin typeface="Times New Roman" panose="02020603050405020304" pitchFamily="18" charset="0"/>
                <a:ea typeface="SimSun" panose="02010600030101010101" pitchFamily="2" charset="-122"/>
              </a:rPr>
            </a:br>
            <a:r>
              <a:rPr lang="en-US" sz="2400" dirty="0">
                <a:solidFill>
                  <a:schemeClr val="tx2">
                    <a:lumMod val="60000"/>
                    <a:lumOff val="40000"/>
                  </a:schemeClr>
                </a:solidFill>
                <a:latin typeface="Times New Roman" panose="02020603050405020304" pitchFamily="18" charset="0"/>
                <a:ea typeface="SimSun" panose="02010600030101010101" pitchFamily="2" charset="-122"/>
              </a:rPr>
              <a:t>During tests involving over 1000 records and prolonged usage, the system remained stable with no runtime errors or application freezes. CRUD operations responded within an average of 1 second, indicating satisfactory real-world performance.</a:t>
            </a:r>
            <a:endParaRPr lang="vi-VN" sz="2400" dirty="0">
              <a:solidFill>
                <a:schemeClr val="tx2">
                  <a:lumMod val="60000"/>
                  <a:lumOff val="40000"/>
                </a:schemeClr>
              </a:solidFill>
              <a:latin typeface="Times New Roman" panose="02020603050405020304" pitchFamily="18" charset="0"/>
              <a:ea typeface="SimSun" panose="02010600030101010101" pitchFamily="2" charset="-122"/>
            </a:endParaRPr>
          </a:p>
          <a:p>
            <a:endParaRPr lang="en-US" sz="2400" dirty="0">
              <a:solidFill>
                <a:schemeClr val="tx2">
                  <a:lumMod val="60000"/>
                  <a:lumOff val="40000"/>
                </a:schemeClr>
              </a:solidFill>
              <a:latin typeface="Times New Roman" panose="02020603050405020304" pitchFamily="18" charset="0"/>
              <a:ea typeface="SimSun" panose="02010600030101010101" pitchFamily="2" charset="-122"/>
            </a:endParaRPr>
          </a:p>
          <a:p>
            <a:r>
              <a:rPr lang="en-US" sz="2400" dirty="0">
                <a:solidFill>
                  <a:schemeClr val="tx2">
                    <a:lumMod val="60000"/>
                    <a:lumOff val="40000"/>
                  </a:schemeClr>
                </a:solidFill>
                <a:latin typeface="Times New Roman" panose="02020603050405020304" pitchFamily="18" charset="0"/>
                <a:ea typeface="SimSun" panose="02010600030101010101" pitchFamily="2" charset="-122"/>
              </a:rPr>
              <a:t>Additionally, the system was tested with simulated exceptions such as inserting duplicate primary keys, deleting records referenced by foreign keys, and repeated incorrect login attempts. All exceptions were handled correctly, and informative messages were displayed to users.</a:t>
            </a:r>
            <a:endParaRPr lang="vi-VN" sz="24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6797684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4324197"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4.3. Product Evaluation</a:t>
            </a:r>
          </a:p>
        </p:txBody>
      </p:sp>
      <p:sp>
        <p:nvSpPr>
          <p:cNvPr id="11" name="Rectangle 10">
            <a:extLst>
              <a:ext uri="{FF2B5EF4-FFF2-40B4-BE49-F238E27FC236}">
                <a16:creationId xmlns:a16="http://schemas.microsoft.com/office/drawing/2014/main" id="{40968979-391F-4E4E-846F-EFCE0F4E4319}"/>
              </a:ext>
            </a:extLst>
          </p:cNvPr>
          <p:cNvSpPr/>
          <p:nvPr/>
        </p:nvSpPr>
        <p:spPr>
          <a:xfrm>
            <a:off x="3074291" y="4014461"/>
            <a:ext cx="11895114" cy="4247317"/>
          </a:xfrm>
          <a:prstGeom prst="rect">
            <a:avLst/>
          </a:prstGeom>
        </p:spPr>
        <p:txBody>
          <a:bodyPr wrap="square">
            <a:spAutoFit/>
          </a:bodyPr>
          <a:lstStyle/>
          <a:p>
            <a:pPr indent="457200"/>
            <a:r>
              <a:rPr lang="en-US" sz="5400" dirty="0">
                <a:solidFill>
                  <a:schemeClr val="tx2">
                    <a:lumMod val="60000"/>
                    <a:lumOff val="40000"/>
                  </a:schemeClr>
                </a:solidFill>
                <a:latin typeface="Times New Roman" panose="02020603050405020304" pitchFamily="18" charset="0"/>
                <a:ea typeface="SimSun" panose="02010600030101010101" pitchFamily="2" charset="-122"/>
              </a:rPr>
              <a:t>After a comprehensive testing process, the system has demonstrated strong capability in meeting the initial functional requirements. The product can be evaluated based on the following criteria:</a:t>
            </a:r>
            <a:endParaRPr lang="vi-VN" sz="54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9222370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4324197"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4.3. Product Evaluation</a:t>
            </a:r>
          </a:p>
        </p:txBody>
      </p:sp>
      <p:sp>
        <p:nvSpPr>
          <p:cNvPr id="10" name="Rectangle 9">
            <a:extLst>
              <a:ext uri="{FF2B5EF4-FFF2-40B4-BE49-F238E27FC236}">
                <a16:creationId xmlns:a16="http://schemas.microsoft.com/office/drawing/2014/main" id="{E5EE75C1-A461-433B-B2AF-842EFC1F180F}"/>
              </a:ext>
            </a:extLst>
          </p:cNvPr>
          <p:cNvSpPr/>
          <p:nvPr/>
        </p:nvSpPr>
        <p:spPr>
          <a:xfrm>
            <a:off x="304799" y="2330848"/>
            <a:ext cx="17678400" cy="7478970"/>
          </a:xfrm>
          <a:prstGeom prst="rect">
            <a:avLst/>
          </a:prstGeom>
        </p:spPr>
        <p:txBody>
          <a:bodyPr wrap="squar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rPr>
              <a:t>  Strengths:</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Adoption of a Standardized MVC Architecture:</a:t>
            </a:r>
            <a:endParaRPr lang="vi-VN" sz="3200" b="1" dirty="0">
              <a:solidFill>
                <a:schemeClr val="tx2">
                  <a:lumMod val="60000"/>
                  <a:lumOff val="40000"/>
                </a:schemeClr>
              </a:solidFill>
              <a:latin typeface="Times New Roman" panose="02020603050405020304" pitchFamily="18" charset="0"/>
              <a:ea typeface="SimSun" panose="02010600030101010101" pitchFamily="2" charset="-122"/>
            </a:endParaRPr>
          </a:p>
          <a:p>
            <a:pPr indent="457200"/>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The system is built upon the</a:t>
            </a:r>
            <a:r>
              <a:rPr lang="en-US" sz="3200" b="1" dirty="0">
                <a:solidFill>
                  <a:schemeClr val="tx2">
                    <a:lumMod val="60000"/>
                    <a:lumOff val="40000"/>
                  </a:schemeClr>
                </a:solidFill>
                <a:latin typeface="Times New Roman" panose="02020603050405020304" pitchFamily="18" charset="0"/>
                <a:ea typeface="SimSun" panose="02010600030101010101" pitchFamily="2" charset="-122"/>
              </a:rPr>
              <a:t> Model-View-Controller (MVC)</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architecture, which clearly separates concerns among data models, business logic, and user interfaces. This structure enhances </a:t>
            </a: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maintainability and scalability while making future development more </a:t>
            </a: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manageable and controlled.</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Modern and User-Friendly Interface:</a:t>
            </a:r>
            <a:br>
              <a:rPr lang="en-US" sz="3200" b="1" dirty="0">
                <a:solidFill>
                  <a:schemeClr val="tx2">
                    <a:lumMod val="60000"/>
                    <a:lumOff val="40000"/>
                  </a:schemeClr>
                </a:solidFill>
                <a:latin typeface="Times New Roman" panose="02020603050405020304" pitchFamily="18" charset="0"/>
                <a:ea typeface="SimSun" panose="02010600030101010101" pitchFamily="2" charset="-122"/>
              </a:rPr>
            </a:b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The user interface is designed with a modern aesthetic, using harmonious colors and logically arranged features. This ensures users can quickly become familiar with the system and perform management tasks efficiently..</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Intuitive Chart Integration for Data Analysis:</a:t>
            </a:r>
            <a:br>
              <a:rPr lang="en-US" sz="3200" b="1" dirty="0">
                <a:solidFill>
                  <a:schemeClr val="tx2">
                    <a:lumMod val="60000"/>
                    <a:lumOff val="40000"/>
                  </a:schemeClr>
                </a:solidFill>
                <a:latin typeface="Times New Roman" panose="02020603050405020304" pitchFamily="18" charset="0"/>
                <a:ea typeface="SimSun" panose="02010600030101010101" pitchFamily="2" charset="-122"/>
              </a:rPr>
            </a:b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By integrating data visualization charts, the system serves not only as a data management tool but also as a platform for analytical insights, supporting better decision-making and reporting.</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Stable Performance with Large Data Volumes:</a:t>
            </a:r>
            <a:br>
              <a:rPr lang="en-US" sz="3200" b="1" dirty="0">
                <a:solidFill>
                  <a:schemeClr val="tx2">
                    <a:lumMod val="60000"/>
                    <a:lumOff val="40000"/>
                  </a:schemeClr>
                </a:solidFill>
                <a:latin typeface="Times New Roman" panose="02020603050405020304" pitchFamily="18" charset="0"/>
                <a:ea typeface="SimSun" panose="02010600030101010101" pitchFamily="2" charset="-122"/>
              </a:rPr>
            </a:b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The system handles more than 1,000 records smoothly, maintaining fast response times and error-free operation even under multiple concurrent actions.</a:t>
            </a:r>
            <a:endParaRPr lang="vi-VN" sz="3200" dirty="0">
              <a:solidFill>
                <a:schemeClr val="tx2">
                  <a:lumMod val="60000"/>
                  <a:lumOff val="40000"/>
                </a:schemeClr>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144983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60D4DCDB-3DDD-4D63-BC3D-AB3FE67A2A2C}"/>
              </a:ext>
            </a:extLst>
          </p:cNvPr>
          <p:cNvSpPr/>
          <p:nvPr/>
        </p:nvSpPr>
        <p:spPr>
          <a:xfrm>
            <a:off x="-112442" y="-442287"/>
            <a:ext cx="18552841" cy="2295869"/>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sp>
        <p:nvSpPr>
          <p:cNvPr id="7" name="Freeform 4">
            <a:extLst>
              <a:ext uri="{FF2B5EF4-FFF2-40B4-BE49-F238E27FC236}">
                <a16:creationId xmlns:a16="http://schemas.microsoft.com/office/drawing/2014/main" id="{9E6E83E5-4FCB-49BF-B38E-B5D14367AF55}"/>
              </a:ext>
            </a:extLst>
          </p:cNvPr>
          <p:cNvSpPr/>
          <p:nvPr/>
        </p:nvSpPr>
        <p:spPr>
          <a:xfrm>
            <a:off x="304801" y="2332140"/>
            <a:ext cx="17678400" cy="7611960"/>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nvGrpSpPr>
          <p:cNvPr id="12" name="Group 11">
            <a:extLst>
              <a:ext uri="{FF2B5EF4-FFF2-40B4-BE49-F238E27FC236}">
                <a16:creationId xmlns:a16="http://schemas.microsoft.com/office/drawing/2014/main" id="{A08A5274-539D-4249-A590-0470F4206F72}"/>
              </a:ext>
            </a:extLst>
          </p:cNvPr>
          <p:cNvGrpSpPr/>
          <p:nvPr/>
        </p:nvGrpSpPr>
        <p:grpSpPr>
          <a:xfrm>
            <a:off x="1882612" y="-88622"/>
            <a:ext cx="14562731" cy="1263735"/>
            <a:chOff x="2348540" y="-185393"/>
            <a:chExt cx="14562731" cy="1263735"/>
          </a:xfrm>
        </p:grpSpPr>
        <p:grpSp>
          <p:nvGrpSpPr>
            <p:cNvPr id="2" name="Group 1">
              <a:extLst>
                <a:ext uri="{FF2B5EF4-FFF2-40B4-BE49-F238E27FC236}">
                  <a16:creationId xmlns:a16="http://schemas.microsoft.com/office/drawing/2014/main" id="{7B43A587-11B4-462A-9DF5-703E6EE16CE8}"/>
                </a:ext>
              </a:extLst>
            </p:cNvPr>
            <p:cNvGrpSpPr/>
            <p:nvPr/>
          </p:nvGrpSpPr>
          <p:grpSpPr>
            <a:xfrm>
              <a:off x="2348540" y="-185393"/>
              <a:ext cx="14562731" cy="1201702"/>
              <a:chOff x="-2540880" y="4194901"/>
              <a:chExt cx="24957554" cy="2059472"/>
            </a:xfrm>
          </p:grpSpPr>
          <p:sp>
            <p:nvSpPr>
              <p:cNvPr id="3" name="TextBox 2">
                <a:extLst>
                  <a:ext uri="{FF2B5EF4-FFF2-40B4-BE49-F238E27FC236}">
                    <a16:creationId xmlns:a16="http://schemas.microsoft.com/office/drawing/2014/main" id="{B5056C14-B879-4459-A492-3C52D8C4DA56}"/>
                  </a:ext>
                </a:extLst>
              </p:cNvPr>
              <p:cNvSpPr txBox="1"/>
              <p:nvPr/>
            </p:nvSpPr>
            <p:spPr>
              <a:xfrm>
                <a:off x="6189964" y="4358670"/>
                <a:ext cx="7008709" cy="1582399"/>
              </a:xfrm>
              <a:prstGeom prst="rect">
                <a:avLst/>
              </a:prstGeom>
              <a:noFill/>
            </p:spPr>
            <p:txBody>
              <a:bodyPr wrap="none" rtlCol="0">
                <a:spAutoFit/>
              </a:bodyPr>
              <a:lstStyle/>
              <a:p>
                <a:r>
                  <a:rPr lang="en-US" sz="5400" b="1" dirty="0">
                    <a:solidFill>
                      <a:srgbClr val="003EA8"/>
                    </a:solidFill>
                    <a:latin typeface="Times New Roman" panose="02020603050405020304" pitchFamily="18" charset="0"/>
                    <a:cs typeface="Times New Roman" panose="02020603050405020304" pitchFamily="18" charset="0"/>
                  </a:rPr>
                  <a:t>CHAPTER 4</a:t>
                </a:r>
                <a:endParaRPr lang="vi-VN" sz="5400" b="1" dirty="0">
                  <a:solidFill>
                    <a:srgbClr val="003EA8"/>
                  </a:solidFill>
                  <a:latin typeface="Times New Roman" panose="02020603050405020304" pitchFamily="18" charset="0"/>
                  <a:cs typeface="Times New Roman" panose="02020603050405020304" pitchFamily="18" charset="0"/>
                </a:endParaRPr>
              </a:p>
            </p:txBody>
          </p:sp>
          <p:sp>
            <p:nvSpPr>
              <p:cNvPr id="4" name="Freeform 19">
                <a:extLst>
                  <a:ext uri="{FF2B5EF4-FFF2-40B4-BE49-F238E27FC236}">
                    <a16:creationId xmlns:a16="http://schemas.microsoft.com/office/drawing/2014/main" id="{4A2DAE70-8477-407A-A860-6250BBFB8A52}"/>
                  </a:ext>
                </a:extLst>
              </p:cNvPr>
              <p:cNvSpPr/>
              <p:nvPr/>
            </p:nvSpPr>
            <p:spPr>
              <a:xfrm rot="777343">
                <a:off x="-2540880" y="4201442"/>
                <a:ext cx="8282553" cy="1884116"/>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19">
                <a:extLst>
                  <a:ext uri="{FF2B5EF4-FFF2-40B4-BE49-F238E27FC236}">
                    <a16:creationId xmlns:a16="http://schemas.microsoft.com/office/drawing/2014/main" id="{B343791E-BC66-4F39-BFDF-CBC6942CCEA3}"/>
                  </a:ext>
                </a:extLst>
              </p:cNvPr>
              <p:cNvSpPr/>
              <p:nvPr/>
            </p:nvSpPr>
            <p:spPr>
              <a:xfrm rot="20940876" flipH="1">
                <a:off x="13657146" y="4194901"/>
                <a:ext cx="8759528" cy="2059472"/>
              </a:xfrm>
              <a:custGeom>
                <a:avLst/>
                <a:gdLst/>
                <a:ahLst/>
                <a:cxnLst/>
                <a:rect l="l" t="t" r="r" b="b"/>
                <a:pathLst>
                  <a:path w="4393894" h="1062523">
                    <a:moveTo>
                      <a:pt x="0" y="0"/>
                    </a:moveTo>
                    <a:lnTo>
                      <a:pt x="4393894" y="0"/>
                    </a:lnTo>
                    <a:lnTo>
                      <a:pt x="4393894" y="1062524"/>
                    </a:lnTo>
                    <a:lnTo>
                      <a:pt x="0" y="10625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Rectangle 7">
              <a:extLst>
                <a:ext uri="{FF2B5EF4-FFF2-40B4-BE49-F238E27FC236}">
                  <a16:creationId xmlns:a16="http://schemas.microsoft.com/office/drawing/2014/main" id="{B880ED69-AA53-46CA-8792-8A6C6FEA4F51}"/>
                </a:ext>
              </a:extLst>
            </p:cNvPr>
            <p:cNvSpPr/>
            <p:nvPr/>
          </p:nvSpPr>
          <p:spPr>
            <a:xfrm>
              <a:off x="6913418" y="616677"/>
              <a:ext cx="5148717" cy="461665"/>
            </a:xfrm>
            <a:prstGeom prst="rect">
              <a:avLst/>
            </a:prstGeom>
          </p:spPr>
          <p:txBody>
            <a:bodyPr wrap="none">
              <a:spAutoFit/>
            </a:bodyPr>
            <a:lstStyle/>
            <a:p>
              <a:r>
                <a:rPr lang="en-US" sz="2400" dirty="0">
                  <a:solidFill>
                    <a:srgbClr val="003EA8"/>
                  </a:solidFill>
                  <a:latin typeface="Times New Roman" panose="02020603050405020304" pitchFamily="18" charset="0"/>
                  <a:cs typeface="Times New Roman" panose="02020603050405020304" pitchFamily="18" charset="0"/>
                </a:rPr>
                <a:t>EXPERIMENTS AND EVALUATION</a:t>
              </a:r>
              <a:endParaRPr lang="vi-VN" sz="3200" dirty="0">
                <a:solidFill>
                  <a:srgbClr val="003EA8"/>
                </a:solidFill>
                <a:latin typeface="Times New Roman" panose="02020603050405020304" pitchFamily="18" charset="0"/>
                <a:cs typeface="Times New Roman" panose="02020603050405020304" pitchFamily="18" charset="0"/>
              </a:endParaRPr>
            </a:p>
          </p:txBody>
        </p:sp>
      </p:grpSp>
      <p:sp>
        <p:nvSpPr>
          <p:cNvPr id="9" name="Rectangle 8">
            <a:extLst>
              <a:ext uri="{FF2B5EF4-FFF2-40B4-BE49-F238E27FC236}">
                <a16:creationId xmlns:a16="http://schemas.microsoft.com/office/drawing/2014/main" id="{C4D60396-E274-48C3-B8D7-D37961729163}"/>
              </a:ext>
            </a:extLst>
          </p:cNvPr>
          <p:cNvSpPr/>
          <p:nvPr/>
        </p:nvSpPr>
        <p:spPr>
          <a:xfrm>
            <a:off x="960598" y="1178484"/>
            <a:ext cx="4324197" cy="584775"/>
          </a:xfrm>
          <a:prstGeom prst="rect">
            <a:avLst/>
          </a:prstGeom>
        </p:spPr>
        <p:txBody>
          <a:bodyPr wrap="none">
            <a:spAutoFit/>
          </a:bodyPr>
          <a:lstStyle/>
          <a:p>
            <a:r>
              <a:rPr lang="en-US" sz="3200" b="1" dirty="0">
                <a:solidFill>
                  <a:srgbClr val="003EA8"/>
                </a:solidFill>
                <a:latin typeface="Times New Roman" panose="02020603050405020304" pitchFamily="18" charset="0"/>
                <a:ea typeface="SimSun" panose="02010600030101010101" pitchFamily="2" charset="-122"/>
                <a:cs typeface="Times New Roman" panose="02020603050405020304" pitchFamily="18" charset="0"/>
              </a:rPr>
              <a:t>4.3. Product Evaluation</a:t>
            </a:r>
          </a:p>
        </p:txBody>
      </p:sp>
      <p:sp>
        <p:nvSpPr>
          <p:cNvPr id="11" name="Rectangle 10">
            <a:extLst>
              <a:ext uri="{FF2B5EF4-FFF2-40B4-BE49-F238E27FC236}">
                <a16:creationId xmlns:a16="http://schemas.microsoft.com/office/drawing/2014/main" id="{C049D269-95B4-43FD-8156-B03816511ED5}"/>
              </a:ext>
            </a:extLst>
          </p:cNvPr>
          <p:cNvSpPr/>
          <p:nvPr/>
        </p:nvSpPr>
        <p:spPr>
          <a:xfrm>
            <a:off x="457200" y="2551038"/>
            <a:ext cx="17678400" cy="7487499"/>
          </a:xfrm>
          <a:prstGeom prst="rect">
            <a:avLst/>
          </a:prstGeom>
        </p:spPr>
        <p:txBody>
          <a:bodyPr wrap="square">
            <a:spAutoFit/>
          </a:bodyPr>
          <a:lstStyle/>
          <a:p>
            <a:r>
              <a:rPr lang="en-US" sz="3200" b="1" dirty="0">
                <a:solidFill>
                  <a:schemeClr val="tx2">
                    <a:lumMod val="60000"/>
                    <a:lumOff val="40000"/>
                  </a:schemeClr>
                </a:solidFill>
                <a:latin typeface="Times New Roman" panose="02020603050405020304" pitchFamily="18" charset="0"/>
                <a:ea typeface="SimSun" panose="02010600030101010101" pitchFamily="2" charset="-122"/>
              </a:rPr>
              <a:t>Limitations:</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marL="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Lack of Multi-Language Support:</a:t>
            </a:r>
            <a:br>
              <a:rPr lang="en-US" sz="3200" dirty="0">
                <a:solidFill>
                  <a:schemeClr val="tx2">
                    <a:lumMod val="60000"/>
                    <a:lumOff val="40000"/>
                  </a:schemeClr>
                </a:solidFill>
                <a:latin typeface="Times New Roman" panose="02020603050405020304" pitchFamily="18" charset="0"/>
                <a:ea typeface="SimSun" panose="02010600030101010101" pitchFamily="2" charset="-122"/>
              </a:rPr>
            </a:b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Currently, the interface supports only English. This limitation may affect usage in international or multilingual organizations. Future versions should include language selection or bilingual support to expand the system’s usability</a:t>
            </a:r>
            <a:r>
              <a:rPr lang="vi-VN" sz="3200" dirty="0">
                <a:solidFill>
                  <a:schemeClr val="tx2">
                    <a:lumMod val="60000"/>
                    <a:lumOff val="40000"/>
                  </a:schemeClr>
                </a:solidFill>
                <a:latin typeface="Times New Roman" panose="02020603050405020304" pitchFamily="18" charset="0"/>
                <a:ea typeface="SimSun" panose="02010600030101010101" pitchFamily="2" charset="-122"/>
              </a:rPr>
              <a:t>.</a:t>
            </a:r>
          </a:p>
          <a:p>
            <a:pPr marL="457200"/>
            <a:r>
              <a:rPr lang="en-US" sz="3200" b="1" dirty="0">
                <a:solidFill>
                  <a:schemeClr val="tx2">
                    <a:lumMod val="60000"/>
                    <a:lumOff val="40000"/>
                  </a:schemeClr>
                </a:solidFill>
                <a:latin typeface="Times New Roman" panose="02020603050405020304" pitchFamily="18" charset="0"/>
                <a:ea typeface="SimSun" panose="02010600030101010101" pitchFamily="2" charset="-122"/>
              </a:rPr>
              <a:t>Absence of Advanced Analytical Features:</a:t>
            </a:r>
            <a:br>
              <a:rPr lang="en-US" sz="3200" b="1" dirty="0">
                <a:solidFill>
                  <a:schemeClr val="tx2">
                    <a:lumMod val="60000"/>
                    <a:lumOff val="40000"/>
                  </a:schemeClr>
                </a:solidFill>
                <a:latin typeface="Times New Roman" panose="02020603050405020304" pitchFamily="18" charset="0"/>
                <a:ea typeface="SimSun" panose="02010600030101010101" pitchFamily="2" charset="-122"/>
              </a:rPr>
            </a:br>
            <a:r>
              <a:rPr lang="vi-VN" sz="3200" dirty="0">
                <a:solidFill>
                  <a:schemeClr val="tx2">
                    <a:lumMod val="60000"/>
                    <a:lumOff val="40000"/>
                  </a:schemeClr>
                </a:solidFill>
                <a:latin typeface="Times New Roman" panose="02020603050405020304" pitchFamily="18" charset="0"/>
                <a:ea typeface="SimSun" panose="02010600030101010101" pitchFamily="2" charset="-122"/>
              </a:rPr>
              <a:t>- </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The current system offers basic statistical and charting features. Advanced capabilities such as </a:t>
            </a:r>
            <a:r>
              <a:rPr lang="en-US" sz="3200" b="1" dirty="0">
                <a:solidFill>
                  <a:schemeClr val="tx2">
                    <a:lumMod val="60000"/>
                    <a:lumOff val="40000"/>
                  </a:schemeClr>
                </a:solidFill>
                <a:latin typeface="Times New Roman" panose="02020603050405020304" pitchFamily="18" charset="0"/>
                <a:ea typeface="SimSun" panose="02010600030101010101" pitchFamily="2" charset="-122"/>
              </a:rPr>
              <a:t>agent activity prediction, relationship analysis between agents and missions, or team performance evaluation have not yet been implemented</a:t>
            </a:r>
            <a:r>
              <a:rPr lang="en-US" sz="3200" dirty="0">
                <a:solidFill>
                  <a:schemeClr val="tx2">
                    <a:lumMod val="60000"/>
                    <a:lumOff val="40000"/>
                  </a:schemeClr>
                </a:solidFill>
                <a:latin typeface="Times New Roman" panose="02020603050405020304" pitchFamily="18" charset="0"/>
                <a:ea typeface="SimSun" panose="02010600030101010101" pitchFamily="2" charset="-122"/>
              </a:rPr>
              <a:t>. These features represent potential areas for future development to increase the product’s value.</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r>
              <a:rPr lang="en-US" sz="3200" b="1" dirty="0">
                <a:solidFill>
                  <a:schemeClr val="tx2">
                    <a:lumMod val="60000"/>
                    <a:lumOff val="40000"/>
                  </a:schemeClr>
                </a:solidFill>
                <a:latin typeface="Times New Roman" panose="02020603050405020304" pitchFamily="18" charset="0"/>
                <a:ea typeface="SimSun" panose="02010600030101010101" pitchFamily="2" charset="-122"/>
              </a:rPr>
              <a:t>Conclusion:</a:t>
            </a:r>
            <a:br>
              <a:rPr lang="en-US" sz="3200" dirty="0">
                <a:solidFill>
                  <a:schemeClr val="tx2">
                    <a:lumMod val="60000"/>
                    <a:lumOff val="40000"/>
                  </a:schemeClr>
                </a:solidFill>
                <a:latin typeface="Times New Roman" panose="02020603050405020304" pitchFamily="18" charset="0"/>
                <a:ea typeface="SimSun" panose="02010600030101010101" pitchFamily="2" charset="-122"/>
              </a:rPr>
            </a:br>
            <a:r>
              <a:rPr lang="en-US" sz="3200" dirty="0">
                <a:solidFill>
                  <a:schemeClr val="tx2">
                    <a:lumMod val="60000"/>
                    <a:lumOff val="40000"/>
                  </a:schemeClr>
                </a:solidFill>
                <a:latin typeface="Times New Roman" panose="02020603050405020304" pitchFamily="18" charset="0"/>
                <a:ea typeface="SimSun" panose="02010600030101010101" pitchFamily="2" charset="-122"/>
              </a:rPr>
              <a:t>  Through thorough testing and evaluation, the system has proven to meet expectations in terms of functionality, performance, and user interface. It provides a solid foundation for further feature expansion, enhanced analytics, and integration with other systems in future iterations..</a:t>
            </a:r>
            <a:endParaRPr lang="vi-VN" sz="3200" dirty="0">
              <a:solidFill>
                <a:schemeClr val="tx2">
                  <a:lumMod val="60000"/>
                  <a:lumOff val="40000"/>
                </a:schemeClr>
              </a:solidFill>
              <a:latin typeface="Times New Roman" panose="02020603050405020304" pitchFamily="18" charset="0"/>
              <a:ea typeface="SimSun" panose="02010600030101010101" pitchFamily="2" charset="-122"/>
            </a:endParaRPr>
          </a:p>
          <a:p>
            <a:pPr>
              <a:lnSpc>
                <a:spcPct val="107000"/>
              </a:lnSpc>
              <a:spcAft>
                <a:spcPts val="800"/>
              </a:spcAft>
            </a:pPr>
            <a:r>
              <a:rPr lang="vi-VN" sz="3200" dirty="0">
                <a:solidFill>
                  <a:schemeClr val="tx2">
                    <a:lumMod val="60000"/>
                    <a:lumOff val="40000"/>
                  </a:schemeClr>
                </a:solidFill>
                <a:latin typeface="Times New Roman" panose="02020603050405020304" pitchFamily="18" charset="0"/>
                <a:ea typeface="Calibri" panose="020F0502020204030204" pitchFamily="34" charset="0"/>
                <a:cs typeface="Times New Roman" panose="02020603050405020304" pitchFamily="18" charset="0"/>
              </a:rPr>
              <a:t> </a:t>
            </a:r>
            <a:endParaRPr lang="vi-VN" sz="3200" dirty="0">
              <a:solidFill>
                <a:schemeClr val="tx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194851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7">
            <a:extLst>
              <a:ext uri="{FF2B5EF4-FFF2-40B4-BE49-F238E27FC236}">
                <a16:creationId xmlns:a16="http://schemas.microsoft.com/office/drawing/2014/main" id="{33F04422-6A54-4735-B09A-962C73D7D304}"/>
              </a:ext>
            </a:extLst>
          </p:cNvPr>
          <p:cNvGrpSpPr/>
          <p:nvPr/>
        </p:nvGrpSpPr>
        <p:grpSpPr>
          <a:xfrm>
            <a:off x="4191000" y="2633974"/>
            <a:ext cx="10515600" cy="2204726"/>
            <a:chOff x="0" y="0"/>
            <a:chExt cx="5762066" cy="1875810"/>
          </a:xfrm>
        </p:grpSpPr>
        <p:sp>
          <p:nvSpPr>
            <p:cNvPr id="21" name="Freeform 8">
              <a:extLst>
                <a:ext uri="{FF2B5EF4-FFF2-40B4-BE49-F238E27FC236}">
                  <a16:creationId xmlns:a16="http://schemas.microsoft.com/office/drawing/2014/main" id="{CD3AEF9C-8184-4E25-93D1-47C1570B0A60}"/>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12" name="Freeform 23">
            <a:extLst>
              <a:ext uri="{FF2B5EF4-FFF2-40B4-BE49-F238E27FC236}">
                <a16:creationId xmlns:a16="http://schemas.microsoft.com/office/drawing/2014/main" id="{D3B19598-7203-4861-B808-F1648B63540E}"/>
              </a:ext>
            </a:extLst>
          </p:cNvPr>
          <p:cNvSpPr/>
          <p:nvPr/>
        </p:nvSpPr>
        <p:spPr>
          <a:xfrm flipH="1">
            <a:off x="14232334" y="3708562"/>
            <a:ext cx="4405713" cy="7525286"/>
          </a:xfrm>
          <a:custGeom>
            <a:avLst/>
            <a:gdLst/>
            <a:ahLst/>
            <a:cxnLst/>
            <a:rect l="l" t="t" r="r" b="b"/>
            <a:pathLst>
              <a:path w="4405713" h="7525286">
                <a:moveTo>
                  <a:pt x="4405713" y="0"/>
                </a:moveTo>
                <a:lnTo>
                  <a:pt x="0" y="0"/>
                </a:lnTo>
                <a:lnTo>
                  <a:pt x="0" y="7525287"/>
                </a:lnTo>
                <a:lnTo>
                  <a:pt x="4405713" y="7525287"/>
                </a:lnTo>
                <a:lnTo>
                  <a:pt x="440571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Freeform 11">
            <a:extLst>
              <a:ext uri="{FF2B5EF4-FFF2-40B4-BE49-F238E27FC236}">
                <a16:creationId xmlns:a16="http://schemas.microsoft.com/office/drawing/2014/main" id="{9DCE0600-946F-45C2-8E92-B8CF4B77704A}"/>
              </a:ext>
            </a:extLst>
          </p:cNvPr>
          <p:cNvSpPr/>
          <p:nvPr/>
        </p:nvSpPr>
        <p:spPr>
          <a:xfrm>
            <a:off x="381000" y="6465141"/>
            <a:ext cx="6110532" cy="3821859"/>
          </a:xfrm>
          <a:custGeom>
            <a:avLst/>
            <a:gdLst/>
            <a:ahLst/>
            <a:cxnLst/>
            <a:rect l="l" t="t" r="r" b="b"/>
            <a:pathLst>
              <a:path w="3821356" h="2390084">
                <a:moveTo>
                  <a:pt x="0" y="0"/>
                </a:moveTo>
                <a:lnTo>
                  <a:pt x="3821355" y="0"/>
                </a:lnTo>
                <a:lnTo>
                  <a:pt x="3821355" y="2390084"/>
                </a:lnTo>
                <a:lnTo>
                  <a:pt x="0" y="23900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31">
            <a:extLst>
              <a:ext uri="{FF2B5EF4-FFF2-40B4-BE49-F238E27FC236}">
                <a16:creationId xmlns:a16="http://schemas.microsoft.com/office/drawing/2014/main" id="{0E544169-C853-4EC8-99B3-F1973D6B87A8}"/>
              </a:ext>
            </a:extLst>
          </p:cNvPr>
          <p:cNvSpPr/>
          <p:nvPr/>
        </p:nvSpPr>
        <p:spPr>
          <a:xfrm>
            <a:off x="762000" y="866608"/>
            <a:ext cx="3043590" cy="3821859"/>
          </a:xfrm>
          <a:custGeom>
            <a:avLst/>
            <a:gdLst/>
            <a:ahLst/>
            <a:cxnLst/>
            <a:rect l="l" t="t" r="r" b="b"/>
            <a:pathLst>
              <a:path w="886568" h="1113270">
                <a:moveTo>
                  <a:pt x="0" y="0"/>
                </a:moveTo>
                <a:lnTo>
                  <a:pt x="886568" y="0"/>
                </a:lnTo>
                <a:lnTo>
                  <a:pt x="886568" y="1113270"/>
                </a:lnTo>
                <a:lnTo>
                  <a:pt x="0" y="111327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 name="TextBox 1">
            <a:extLst>
              <a:ext uri="{FF2B5EF4-FFF2-40B4-BE49-F238E27FC236}">
                <a16:creationId xmlns:a16="http://schemas.microsoft.com/office/drawing/2014/main" id="{E72B83AE-E766-467E-B92E-C165FE9E9BEB}"/>
              </a:ext>
            </a:extLst>
          </p:cNvPr>
          <p:cNvSpPr txBox="1"/>
          <p:nvPr/>
        </p:nvSpPr>
        <p:spPr>
          <a:xfrm>
            <a:off x="4419600" y="2777538"/>
            <a:ext cx="10180992" cy="1862048"/>
          </a:xfrm>
          <a:prstGeom prst="rect">
            <a:avLst/>
          </a:prstGeom>
          <a:noFill/>
        </p:spPr>
        <p:txBody>
          <a:bodyPr wrap="none" rtlCol="0">
            <a:spAutoFit/>
          </a:bodyPr>
          <a:lstStyle/>
          <a:p>
            <a:r>
              <a:rPr lang="en-US" sz="11500" b="1" dirty="0">
                <a:solidFill>
                  <a:schemeClr val="tx2">
                    <a:lumMod val="60000"/>
                    <a:lumOff val="40000"/>
                  </a:schemeClr>
                </a:solidFill>
                <a:latin typeface="Times New Roman" panose="02020603050405020304" pitchFamily="18" charset="0"/>
                <a:cs typeface="Times New Roman" panose="02020603050405020304" pitchFamily="18" charset="0"/>
              </a:rPr>
              <a:t>CONCLUSION</a:t>
            </a:r>
            <a:endParaRPr lang="vi-VN" sz="115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sp>
        <p:nvSpPr>
          <p:cNvPr id="16" name="Freeform 20">
            <a:extLst>
              <a:ext uri="{FF2B5EF4-FFF2-40B4-BE49-F238E27FC236}">
                <a16:creationId xmlns:a16="http://schemas.microsoft.com/office/drawing/2014/main" id="{BA226995-C7FD-47CD-85F3-73DEB8893DE9}"/>
              </a:ext>
            </a:extLst>
          </p:cNvPr>
          <p:cNvSpPr/>
          <p:nvPr/>
        </p:nvSpPr>
        <p:spPr>
          <a:xfrm>
            <a:off x="5050542" y="4535361"/>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7" name="Freeform 20">
            <a:extLst>
              <a:ext uri="{FF2B5EF4-FFF2-40B4-BE49-F238E27FC236}">
                <a16:creationId xmlns:a16="http://schemas.microsoft.com/office/drawing/2014/main" id="{5DDED3E3-7385-4E0C-B8B2-4A688C27038F}"/>
              </a:ext>
            </a:extLst>
          </p:cNvPr>
          <p:cNvSpPr/>
          <p:nvPr/>
        </p:nvSpPr>
        <p:spPr>
          <a:xfrm>
            <a:off x="11380068" y="1283719"/>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8" name="Freeform 16">
            <a:extLst>
              <a:ext uri="{FF2B5EF4-FFF2-40B4-BE49-F238E27FC236}">
                <a16:creationId xmlns:a16="http://schemas.microsoft.com/office/drawing/2014/main" id="{3BA82B74-D858-46A1-8C12-106417AC837F}"/>
              </a:ext>
            </a:extLst>
          </p:cNvPr>
          <p:cNvSpPr/>
          <p:nvPr/>
        </p:nvSpPr>
        <p:spPr>
          <a:xfrm rot="19979307">
            <a:off x="8131960" y="7440153"/>
            <a:ext cx="6496216" cy="2414466"/>
          </a:xfrm>
          <a:custGeom>
            <a:avLst/>
            <a:gdLst/>
            <a:ahLst/>
            <a:cxnLst/>
            <a:rect l="l" t="t" r="r" b="b"/>
            <a:pathLst>
              <a:path w="2367586" h="839417">
                <a:moveTo>
                  <a:pt x="0" y="0"/>
                </a:moveTo>
                <a:lnTo>
                  <a:pt x="2367586" y="0"/>
                </a:lnTo>
                <a:lnTo>
                  <a:pt x="2367586" y="839417"/>
                </a:lnTo>
                <a:lnTo>
                  <a:pt x="0" y="83941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9" name="Freeform 18">
            <a:extLst>
              <a:ext uri="{FF2B5EF4-FFF2-40B4-BE49-F238E27FC236}">
                <a16:creationId xmlns:a16="http://schemas.microsoft.com/office/drawing/2014/main" id="{52613F4C-9C23-47E4-A16D-E46A2B06E6E8}"/>
              </a:ext>
            </a:extLst>
          </p:cNvPr>
          <p:cNvSpPr/>
          <p:nvPr/>
        </p:nvSpPr>
        <p:spPr>
          <a:xfrm rot="1091962">
            <a:off x="13225612" y="-509828"/>
            <a:ext cx="6101237" cy="2228567"/>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vi-VN"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905495" y="680808"/>
            <a:ext cx="16439375" cy="316729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grpSp>
        <p:nvGrpSpPr>
          <p:cNvPr id="16" name="Group 3">
            <a:extLst>
              <a:ext uri="{FF2B5EF4-FFF2-40B4-BE49-F238E27FC236}">
                <a16:creationId xmlns:a16="http://schemas.microsoft.com/office/drawing/2014/main" id="{68D349FF-CDCD-453F-A980-0D30E3C442E7}"/>
              </a:ext>
            </a:extLst>
          </p:cNvPr>
          <p:cNvGrpSpPr/>
          <p:nvPr/>
        </p:nvGrpSpPr>
        <p:grpSpPr>
          <a:xfrm>
            <a:off x="930899" y="4336560"/>
            <a:ext cx="16413974" cy="4605664"/>
            <a:chOff x="0" y="0"/>
            <a:chExt cx="5997128" cy="1278204"/>
          </a:xfrm>
        </p:grpSpPr>
        <p:sp>
          <p:nvSpPr>
            <p:cNvPr id="17" name="Freeform 4">
              <a:extLst>
                <a:ext uri="{FF2B5EF4-FFF2-40B4-BE49-F238E27FC236}">
                  <a16:creationId xmlns:a16="http://schemas.microsoft.com/office/drawing/2014/main" id="{46FA3A83-17E3-4379-81F5-2B1F76C3E365}"/>
                </a:ext>
              </a:extLst>
            </p:cNvPr>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rot="13942912">
            <a:off x="-3143085" y="8179155"/>
            <a:ext cx="7147788" cy="1728465"/>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4572000" y="9043387"/>
            <a:ext cx="573798" cy="822649"/>
          </a:xfrm>
          <a:custGeom>
            <a:avLst/>
            <a:gdLst/>
            <a:ahLst/>
            <a:cxnLst/>
            <a:rect l="l" t="t" r="r" b="b"/>
            <a:pathLst>
              <a:path w="573798" h="822649">
                <a:moveTo>
                  <a:pt x="0" y="0"/>
                </a:moveTo>
                <a:lnTo>
                  <a:pt x="573798" y="0"/>
                </a:lnTo>
                <a:lnTo>
                  <a:pt x="573798" y="822649"/>
                </a:lnTo>
                <a:lnTo>
                  <a:pt x="0" y="822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5400829" y="296946"/>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2446217" y="952500"/>
            <a:ext cx="13395565" cy="1769715"/>
          </a:xfrm>
          <a:prstGeom prst="rect">
            <a:avLst/>
          </a:prstGeom>
        </p:spPr>
        <p:txBody>
          <a:bodyPr lIns="0" tIns="0" rIns="0" bIns="0" rtlCol="0" anchor="t">
            <a:spAutoFit/>
          </a:bodyPr>
          <a:lstStyle/>
          <a:p>
            <a:pPr algn="ctr"/>
            <a:r>
              <a:rPr lang="vi-VN" sz="11500" b="1" dirty="0">
                <a:solidFill>
                  <a:schemeClr val="tx2">
                    <a:lumMod val="60000"/>
                    <a:lumOff val="40000"/>
                  </a:schemeClr>
                </a:solidFill>
                <a:latin typeface="+mj-lt"/>
              </a:rPr>
              <a:t>INTRODUCTION</a:t>
            </a:r>
            <a:endParaRPr lang="vi-VN" sz="8800" b="1" dirty="0">
              <a:solidFill>
                <a:schemeClr val="tx2">
                  <a:lumMod val="60000"/>
                  <a:lumOff val="40000"/>
                </a:schemeClr>
              </a:solidFill>
              <a:latin typeface="+mj-lt"/>
            </a:endParaRPr>
          </a:p>
        </p:txBody>
      </p:sp>
      <p:sp>
        <p:nvSpPr>
          <p:cNvPr id="15" name="Rectangle 14">
            <a:extLst>
              <a:ext uri="{FF2B5EF4-FFF2-40B4-BE49-F238E27FC236}">
                <a16:creationId xmlns:a16="http://schemas.microsoft.com/office/drawing/2014/main" id="{7B463522-18FD-4FA9-A2C7-AE1267DF4CBE}"/>
              </a:ext>
            </a:extLst>
          </p:cNvPr>
          <p:cNvSpPr/>
          <p:nvPr/>
        </p:nvSpPr>
        <p:spPr>
          <a:xfrm>
            <a:off x="7270441" y="2779318"/>
            <a:ext cx="3747116" cy="584775"/>
          </a:xfrm>
          <a:prstGeom prst="rect">
            <a:avLst/>
          </a:prstGeom>
        </p:spPr>
        <p:txBody>
          <a:bodyPr wrap="none">
            <a:spAutoFit/>
          </a:bodyPr>
          <a:lstStyle/>
          <a:p>
            <a:pPr algn="ctr"/>
            <a:r>
              <a:rPr lang="en-US" sz="3200" b="1" dirty="0">
                <a:solidFill>
                  <a:srgbClr val="003EA8"/>
                </a:solidFill>
                <a:latin typeface="Times New Roman" panose="02020603050405020304" pitchFamily="18" charset="0"/>
                <a:cs typeface="Times New Roman" panose="02020603050405020304" pitchFamily="18" charset="0"/>
              </a:rPr>
              <a:t>Research Objectives</a:t>
            </a:r>
            <a:endParaRPr lang="vi-VN" sz="3200" b="1" dirty="0">
              <a:solidFill>
                <a:srgbClr val="003EA8"/>
              </a:solidFill>
            </a:endParaRPr>
          </a:p>
        </p:txBody>
      </p:sp>
      <p:sp>
        <p:nvSpPr>
          <p:cNvPr id="13" name="Freeform 13"/>
          <p:cNvSpPr/>
          <p:nvPr/>
        </p:nvSpPr>
        <p:spPr>
          <a:xfrm>
            <a:off x="15925800" y="9144552"/>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Rectangle 17">
            <a:extLst>
              <a:ext uri="{FF2B5EF4-FFF2-40B4-BE49-F238E27FC236}">
                <a16:creationId xmlns:a16="http://schemas.microsoft.com/office/drawing/2014/main" id="{3C33BFEB-8A58-486C-8277-814E673C5C89}"/>
              </a:ext>
            </a:extLst>
          </p:cNvPr>
          <p:cNvSpPr/>
          <p:nvPr/>
        </p:nvSpPr>
        <p:spPr>
          <a:xfrm>
            <a:off x="914400" y="4352985"/>
            <a:ext cx="16278074" cy="4524315"/>
          </a:xfrm>
          <a:prstGeom prst="rect">
            <a:avLst/>
          </a:prstGeom>
        </p:spPr>
        <p:txBody>
          <a:bodyPr wrap="square">
            <a:spAutoFit/>
          </a:bodyPr>
          <a:lstStyle/>
          <a:p>
            <a:r>
              <a:rPr lang="en-US" sz="2400" dirty="0">
                <a:solidFill>
                  <a:srgbClr val="003EA8"/>
                </a:solidFill>
                <a:latin typeface="Times New Roman" panose="02020603050405020304" pitchFamily="18" charset="0"/>
                <a:cs typeface="Times New Roman" panose="02020603050405020304" pitchFamily="18" charset="0"/>
              </a:rPr>
              <a:t>- </a:t>
            </a:r>
            <a:r>
              <a:rPr lang="en-US" sz="2400" b="1" dirty="0">
                <a:solidFill>
                  <a:srgbClr val="003EA8"/>
                </a:solidFill>
                <a:latin typeface="Times New Roman" panose="02020603050405020304" pitchFamily="18" charset="0"/>
                <a:cs typeface="Times New Roman" panose="02020603050405020304" pitchFamily="18" charset="0"/>
              </a:rPr>
              <a:t>Design and build a database system</a:t>
            </a:r>
            <a:r>
              <a:rPr lang="en-US" sz="2400" dirty="0">
                <a:solidFill>
                  <a:srgbClr val="003EA8"/>
                </a:solidFill>
                <a:latin typeface="Times New Roman" panose="02020603050405020304" pitchFamily="18" charset="0"/>
                <a:cs typeface="Times New Roman" panose="02020603050405020304" pitchFamily="18" charset="0"/>
              </a:rPr>
              <a:t> to store information about spies, missions, skills, organizations and relationships in a logical, coherent and scalable manner.</a:t>
            </a:r>
            <a:r>
              <a:rPr lang="vi-VN" sz="2400" dirty="0">
                <a:solidFill>
                  <a:srgbClr val="003EA8"/>
                </a:solidFill>
                <a:latin typeface="Times New Roman" panose="02020603050405020304" pitchFamily="18" charset="0"/>
                <a:cs typeface="Times New Roman" panose="02020603050405020304" pitchFamily="18" charset="0"/>
              </a:rPr>
              <a:t>- Develop a user-friendly desktop graphical interface using Java Swing that is intuitive, easy to use, and fully supports all necessary data management functions.</a:t>
            </a:r>
          </a:p>
          <a:p>
            <a:r>
              <a:rPr lang="en-US" sz="2400" dirty="0">
                <a:solidFill>
                  <a:srgbClr val="003EA8"/>
                </a:solidFill>
                <a:latin typeface="Times New Roman" panose="02020603050405020304" pitchFamily="18" charset="0"/>
                <a:cs typeface="Times New Roman" panose="02020603050405020304" pitchFamily="18" charset="0"/>
              </a:rPr>
              <a:t>- </a:t>
            </a:r>
            <a:r>
              <a:rPr lang="en-US" sz="2400" b="1" dirty="0">
                <a:solidFill>
                  <a:srgbClr val="003EA8"/>
                </a:solidFill>
                <a:latin typeface="Times New Roman" panose="02020603050405020304" pitchFamily="18" charset="0"/>
                <a:cs typeface="Times New Roman" panose="02020603050405020304" pitchFamily="18" charset="0"/>
              </a:rPr>
              <a:t>Developing user-friendly desktop graphical interface</a:t>
            </a:r>
            <a:r>
              <a:rPr lang="en-US" sz="2400" dirty="0">
                <a:solidFill>
                  <a:srgbClr val="003EA8"/>
                </a:solidFill>
                <a:latin typeface="Times New Roman" panose="02020603050405020304" pitchFamily="18" charset="0"/>
                <a:cs typeface="Times New Roman" panose="02020603050405020304" pitchFamily="18" charset="0"/>
              </a:rPr>
              <a:t> using </a:t>
            </a:r>
            <a:r>
              <a:rPr lang="en-US" sz="2400" b="1" dirty="0">
                <a:solidFill>
                  <a:srgbClr val="003EA8"/>
                </a:solidFill>
                <a:latin typeface="Times New Roman" panose="02020603050405020304" pitchFamily="18" charset="0"/>
                <a:cs typeface="Times New Roman" panose="02020603050405020304" pitchFamily="18" charset="0"/>
              </a:rPr>
              <a:t>Java Swing</a:t>
            </a:r>
            <a:r>
              <a:rPr lang="en-US" sz="2400" dirty="0">
                <a:solidFill>
                  <a:srgbClr val="003EA8"/>
                </a:solidFill>
                <a:latin typeface="Times New Roman" panose="02020603050405020304" pitchFamily="18" charset="0"/>
                <a:cs typeface="Times New Roman" panose="02020603050405020304" pitchFamily="18" charset="0"/>
              </a:rPr>
              <a:t>, ensuring ease of use, intuitiveness, and full support of necessary functions for data management. </a:t>
            </a:r>
            <a:endParaRPr lang="vi-VN" sz="2400" dirty="0">
              <a:solidFill>
                <a:srgbClr val="003EA8"/>
              </a:solidFill>
              <a:latin typeface="Times New Roman" panose="02020603050405020304" pitchFamily="18" charset="0"/>
              <a:cs typeface="Times New Roman" panose="02020603050405020304" pitchFamily="18" charset="0"/>
            </a:endParaRPr>
          </a:p>
          <a:p>
            <a:r>
              <a:rPr lang="en-US" sz="2400" dirty="0">
                <a:solidFill>
                  <a:srgbClr val="003EA8"/>
                </a:solidFill>
                <a:latin typeface="Times New Roman" panose="02020603050405020304" pitchFamily="18" charset="0"/>
                <a:cs typeface="Times New Roman" panose="02020603050405020304" pitchFamily="18" charset="0"/>
              </a:rPr>
              <a:t>- </a:t>
            </a:r>
            <a:r>
              <a:rPr lang="en-US" sz="2400" b="1" dirty="0">
                <a:solidFill>
                  <a:srgbClr val="003EA8"/>
                </a:solidFill>
                <a:latin typeface="Times New Roman" panose="02020603050405020304" pitchFamily="18" charset="0"/>
                <a:cs typeface="Times New Roman" panose="02020603050405020304" pitchFamily="18" charset="0"/>
              </a:rPr>
              <a:t>Build a user authorization system</a:t>
            </a:r>
            <a:r>
              <a:rPr lang="en-US" sz="2400" dirty="0">
                <a:solidFill>
                  <a:srgbClr val="003EA8"/>
                </a:solidFill>
                <a:latin typeface="Times New Roman" panose="02020603050405020304" pitchFamily="18" charset="0"/>
                <a:cs typeface="Times New Roman" panose="02020603050405020304" pitchFamily="18" charset="0"/>
              </a:rPr>
              <a:t> with secure login using SHA-256 hashed passwords.</a:t>
            </a:r>
          </a:p>
          <a:p>
            <a:r>
              <a:rPr lang="en-US" sz="2400" dirty="0">
                <a:solidFill>
                  <a:srgbClr val="003EA8"/>
                </a:solidFill>
                <a:latin typeface="Times New Roman" panose="02020603050405020304" pitchFamily="18" charset="0"/>
                <a:cs typeface="Times New Roman" panose="02020603050405020304" pitchFamily="18" charset="0"/>
              </a:rPr>
              <a:t>- </a:t>
            </a:r>
            <a:r>
              <a:rPr lang="en-US" sz="2400" b="1" dirty="0">
                <a:solidFill>
                  <a:srgbClr val="003EA8"/>
                </a:solidFill>
                <a:latin typeface="Times New Roman" panose="02020603050405020304" pitchFamily="18" charset="0"/>
                <a:cs typeface="Times New Roman" panose="02020603050405020304" pitchFamily="18" charset="0"/>
              </a:rPr>
              <a:t>Full implementation of data management functions</a:t>
            </a:r>
            <a:r>
              <a:rPr lang="en-US" sz="2400" dirty="0">
                <a:solidFill>
                  <a:srgbClr val="003EA8"/>
                </a:solidFill>
                <a:latin typeface="Times New Roman" panose="02020603050405020304" pitchFamily="18" charset="0"/>
                <a:cs typeface="Times New Roman" panose="02020603050405020304" pitchFamily="18" charset="0"/>
              </a:rPr>
              <a:t> (CRUD: Add – Edit – Delete – Search) for agent information tables, tasks, skills, organizations, groups, and associated tables.</a:t>
            </a:r>
            <a:endParaRPr lang="vi-VN" sz="2400" dirty="0">
              <a:solidFill>
                <a:srgbClr val="003EA8"/>
              </a:solidFill>
              <a:latin typeface="Times New Roman" panose="02020603050405020304" pitchFamily="18" charset="0"/>
              <a:cs typeface="Times New Roman" panose="02020603050405020304" pitchFamily="18" charset="0"/>
            </a:endParaRPr>
          </a:p>
          <a:p>
            <a:r>
              <a:rPr lang="vi-VN" sz="2400" dirty="0">
                <a:solidFill>
                  <a:srgbClr val="003EA8"/>
                </a:solidFill>
                <a:latin typeface="Times New Roman" panose="02020603050405020304" pitchFamily="18" charset="0"/>
                <a:cs typeface="Times New Roman" panose="02020603050405020304" pitchFamily="18" charset="0"/>
              </a:rPr>
              <a:t>- </a:t>
            </a:r>
            <a:r>
              <a:rPr lang="vi-VN" sz="2400" b="1" dirty="0">
                <a:solidFill>
                  <a:srgbClr val="003EA8"/>
                </a:solidFill>
                <a:latin typeface="Times New Roman" panose="02020603050405020304" pitchFamily="18" charset="0"/>
                <a:cs typeface="Times New Roman" panose="02020603050405020304" pitchFamily="18" charset="0"/>
              </a:rPr>
              <a:t>Integrate data statistics and visualization </a:t>
            </a:r>
            <a:r>
              <a:rPr lang="vi-VN" sz="2400" dirty="0">
                <a:solidFill>
                  <a:srgbClr val="003EA8"/>
                </a:solidFill>
                <a:latin typeface="Times New Roman" panose="02020603050405020304" pitchFamily="18" charset="0"/>
                <a:cs typeface="Times New Roman" panose="02020603050405020304" pitchFamily="18" charset="0"/>
              </a:rPr>
              <a:t>features using the </a:t>
            </a:r>
            <a:r>
              <a:rPr lang="vi-VN" sz="2400" b="1" dirty="0">
                <a:solidFill>
                  <a:srgbClr val="003EA8"/>
                </a:solidFill>
                <a:latin typeface="Times New Roman" panose="02020603050405020304" pitchFamily="18" charset="0"/>
                <a:cs typeface="Times New Roman" panose="02020603050405020304" pitchFamily="18" charset="0"/>
              </a:rPr>
              <a:t>JFreeChart </a:t>
            </a:r>
            <a:r>
              <a:rPr lang="vi-VN" sz="2400" dirty="0">
                <a:solidFill>
                  <a:srgbClr val="003EA8"/>
                </a:solidFill>
                <a:latin typeface="Times New Roman" panose="02020603050405020304" pitchFamily="18" charset="0"/>
                <a:cs typeface="Times New Roman" panose="02020603050405020304" pitchFamily="18" charset="0"/>
              </a:rPr>
              <a:t>library.</a:t>
            </a:r>
          </a:p>
          <a:p>
            <a:r>
              <a:rPr lang="en-US" sz="2400" dirty="0">
                <a:solidFill>
                  <a:srgbClr val="003EA8"/>
                </a:solidFill>
                <a:latin typeface="Times New Roman" panose="02020603050405020304" pitchFamily="18" charset="0"/>
                <a:cs typeface="Times New Roman" panose="02020603050405020304" pitchFamily="18" charset="0"/>
              </a:rPr>
              <a:t>- </a:t>
            </a:r>
            <a:r>
              <a:rPr lang="en-US" sz="2400" b="1" dirty="0">
                <a:solidFill>
                  <a:srgbClr val="003EA8"/>
                </a:solidFill>
                <a:latin typeface="Times New Roman" panose="02020603050405020304" pitchFamily="18" charset="0"/>
                <a:cs typeface="Times New Roman" panose="02020603050405020304" pitchFamily="18" charset="0"/>
              </a:rPr>
              <a:t>Adhere to the principles of object-oriented programming (OOP)</a:t>
            </a:r>
            <a:r>
              <a:rPr lang="en-US" sz="2400" dirty="0">
                <a:solidFill>
                  <a:srgbClr val="003EA8"/>
                </a:solidFill>
                <a:latin typeface="Times New Roman" panose="02020603050405020304" pitchFamily="18" charset="0"/>
                <a:cs typeface="Times New Roman" panose="02020603050405020304" pitchFamily="18" charset="0"/>
              </a:rPr>
              <a:t> and apply a reasonable software layering model: </a:t>
            </a:r>
            <a:r>
              <a:rPr lang="en-US" sz="2400" b="1" dirty="0">
                <a:solidFill>
                  <a:srgbClr val="003EA8"/>
                </a:solidFill>
                <a:latin typeface="Times New Roman" panose="02020603050405020304" pitchFamily="18" charset="0"/>
                <a:cs typeface="Times New Roman" panose="02020603050405020304" pitchFamily="18" charset="0"/>
              </a:rPr>
              <a:t>Model – DAO – Controller – Chart – </a:t>
            </a:r>
            <a:r>
              <a:rPr lang="en-US" sz="2400" b="1" dirty="0" err="1">
                <a:solidFill>
                  <a:srgbClr val="003EA8"/>
                </a:solidFill>
                <a:latin typeface="Times New Roman" panose="02020603050405020304" pitchFamily="18" charset="0"/>
                <a:cs typeface="Times New Roman" panose="02020603050405020304" pitchFamily="18" charset="0"/>
              </a:rPr>
              <a:t>ChartDAO</a:t>
            </a:r>
            <a:r>
              <a:rPr lang="en-US" sz="2400" b="1" dirty="0">
                <a:solidFill>
                  <a:srgbClr val="003EA8"/>
                </a:solidFill>
                <a:latin typeface="Times New Roman" panose="02020603050405020304" pitchFamily="18" charset="0"/>
                <a:cs typeface="Times New Roman" panose="02020603050405020304" pitchFamily="18" charset="0"/>
              </a:rPr>
              <a:t> – View – Config – Icon.</a:t>
            </a:r>
            <a:r>
              <a:rPr lang="en-US" sz="2400" dirty="0">
                <a:solidFill>
                  <a:srgbClr val="003EA8"/>
                </a:solidFill>
                <a:latin typeface="Times New Roman" panose="02020603050405020304" pitchFamily="18" charset="0"/>
                <a:cs typeface="Times New Roman" panose="02020603050405020304" pitchFamily="18" charset="0"/>
              </a:rPr>
              <a:t> to ensure the system is easy to maintain, easy to extend and reuse.</a:t>
            </a:r>
            <a:endParaRPr lang="vi-VN" sz="24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0458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13D2D6-D1BB-46CC-A9CA-936A6A23EF6E}"/>
              </a:ext>
            </a:extLst>
          </p:cNvPr>
          <p:cNvSpPr/>
          <p:nvPr/>
        </p:nvSpPr>
        <p:spPr>
          <a:xfrm>
            <a:off x="12290" y="54017"/>
            <a:ext cx="1435510" cy="10248960"/>
          </a:xfrm>
          <a:prstGeom prst="rect">
            <a:avLst/>
          </a:prstGeom>
        </p:spPr>
        <p:txBody>
          <a:bodyPr wrap="square">
            <a:spAutoFit/>
          </a:bodyPr>
          <a:lstStyle/>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L</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U</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S</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I</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endParaRPr lang="vi-VN" sz="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grpSp>
        <p:nvGrpSpPr>
          <p:cNvPr id="3" name="Group 7">
            <a:extLst>
              <a:ext uri="{FF2B5EF4-FFF2-40B4-BE49-F238E27FC236}">
                <a16:creationId xmlns:a16="http://schemas.microsoft.com/office/drawing/2014/main" id="{777D5087-C326-4515-BEB0-BA64110EDCA0}"/>
              </a:ext>
            </a:extLst>
          </p:cNvPr>
          <p:cNvGrpSpPr/>
          <p:nvPr/>
        </p:nvGrpSpPr>
        <p:grpSpPr>
          <a:xfrm>
            <a:off x="1295400" y="-1"/>
            <a:ext cx="16459200" cy="10302978"/>
            <a:chOff x="0" y="0"/>
            <a:chExt cx="5762066" cy="1875810"/>
          </a:xfrm>
        </p:grpSpPr>
        <p:sp>
          <p:nvSpPr>
            <p:cNvPr id="4" name="Freeform 8">
              <a:extLst>
                <a:ext uri="{FF2B5EF4-FFF2-40B4-BE49-F238E27FC236}">
                  <a16:creationId xmlns:a16="http://schemas.microsoft.com/office/drawing/2014/main" id="{0F5A92BA-5665-4898-B450-37122B9384CF}"/>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5" name="Rectangle 4">
            <a:extLst>
              <a:ext uri="{FF2B5EF4-FFF2-40B4-BE49-F238E27FC236}">
                <a16:creationId xmlns:a16="http://schemas.microsoft.com/office/drawing/2014/main" id="{E3A2358B-265D-4354-82F5-541E9CCA2438}"/>
              </a:ext>
            </a:extLst>
          </p:cNvPr>
          <p:cNvSpPr/>
          <p:nvPr/>
        </p:nvSpPr>
        <p:spPr>
          <a:xfrm>
            <a:off x="1606345" y="1638300"/>
            <a:ext cx="16116300" cy="6494085"/>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After a serious process of research, design, and development, the project </a:t>
            </a:r>
            <a:r>
              <a:rPr lang="en-US" sz="3200" b="1" i="1" dirty="0">
                <a:solidFill>
                  <a:srgbClr val="003EA8"/>
                </a:solidFill>
                <a:latin typeface="Times New Roman" panose="02020603050405020304" pitchFamily="18" charset="0"/>
                <a:cs typeface="Times New Roman" panose="02020603050405020304" pitchFamily="18" charset="0"/>
              </a:rPr>
              <a:t>“SpyAgency2024 – Agent Data Management and Analysis System”</a:t>
            </a:r>
            <a:r>
              <a:rPr lang="en-US" sz="3200" dirty="0">
                <a:solidFill>
                  <a:srgbClr val="003EA8"/>
                </a:solidFill>
                <a:latin typeface="Times New Roman" panose="02020603050405020304" pitchFamily="18" charset="0"/>
                <a:cs typeface="Times New Roman" panose="02020603050405020304" pitchFamily="18" charset="0"/>
              </a:rPr>
              <a:t> has successfully achieved the initial goals. A desktop application was developed to manage agent information, missions, and related entities, with robust data visualization features, a user-friendly interface, and strong security. The key outcomes of the project include:</a:t>
            </a:r>
          </a:p>
          <a:p>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1. </a:t>
            </a:r>
            <a:r>
              <a:rPr lang="en-US" sz="3200" b="1" dirty="0">
                <a:solidFill>
                  <a:srgbClr val="003EA8"/>
                </a:solidFill>
                <a:latin typeface="Times New Roman" panose="02020603050405020304" pitchFamily="18" charset="0"/>
                <a:cs typeface="Times New Roman" panose="02020603050405020304" pitchFamily="18" charset="0"/>
              </a:rPr>
              <a:t>Successfully implemented User Management and Authentication</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application provides full login and logout features, along with secure session management. User passwords are encrypted using </a:t>
            </a:r>
            <a:r>
              <a:rPr lang="en-US" sz="3200" b="1" dirty="0">
                <a:solidFill>
                  <a:srgbClr val="003EA8"/>
                </a:solidFill>
                <a:latin typeface="Times New Roman" panose="02020603050405020304" pitchFamily="18" charset="0"/>
                <a:cs typeface="Times New Roman" panose="02020603050405020304" pitchFamily="18" charset="0"/>
              </a:rPr>
              <a:t>the SHA-256 algorithm</a:t>
            </a:r>
            <a:r>
              <a:rPr lang="en-US" sz="3200" dirty="0">
                <a:solidFill>
                  <a:srgbClr val="003EA8"/>
                </a:solidFill>
                <a:latin typeface="Times New Roman" panose="02020603050405020304" pitchFamily="18" charset="0"/>
                <a:cs typeface="Times New Roman" panose="02020603050405020304" pitchFamily="18" charset="0"/>
              </a:rPr>
              <a:t> before being stored in the </a:t>
            </a:r>
            <a:r>
              <a:rPr lang="en-US" sz="3200" b="1" dirty="0">
                <a:solidFill>
                  <a:srgbClr val="003EA8"/>
                </a:solidFill>
                <a:latin typeface="Times New Roman" panose="02020603050405020304" pitchFamily="18" charset="0"/>
                <a:cs typeface="Times New Roman" panose="02020603050405020304" pitchFamily="18" charset="0"/>
              </a:rPr>
              <a:t>MySQL database</a:t>
            </a:r>
            <a:r>
              <a:rPr lang="en-US" sz="3200" dirty="0">
                <a:solidFill>
                  <a:srgbClr val="003EA8"/>
                </a:solidFill>
                <a:latin typeface="Times New Roman" panose="02020603050405020304" pitchFamily="18" charset="0"/>
                <a:cs typeface="Times New Roman" panose="02020603050405020304" pitchFamily="18" charset="0"/>
              </a:rPr>
              <a:t> to ensure security. Additionally, users can update their personal information, and an administrator interface is available for managing user accounts, assigning permissions, editing information, and deactivating accounts when necessary. This ensures secure and appropriate access control..</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B0581472-9D33-4662-B459-D9E28F18D5B6}"/>
              </a:ext>
            </a:extLst>
          </p:cNvPr>
          <p:cNvSpPr/>
          <p:nvPr/>
        </p:nvSpPr>
        <p:spPr>
          <a:xfrm>
            <a:off x="1603887" y="11941278"/>
            <a:ext cx="16116300" cy="9941183"/>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2. </a:t>
            </a:r>
            <a:r>
              <a:rPr lang="en-US" sz="3200" b="1" dirty="0">
                <a:solidFill>
                  <a:srgbClr val="003EA8"/>
                </a:solidFill>
                <a:latin typeface="Times New Roman" panose="02020603050405020304" pitchFamily="18" charset="0"/>
                <a:cs typeface="Times New Roman" panose="02020603050405020304" pitchFamily="18" charset="0"/>
              </a:rPr>
              <a:t>Developed a comprehensive module for managing agents and related data entities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system features a user-friendly and well-structured interface that supports full CRUD (Create, Read, Update, Delete) operations on key data tables such as </a:t>
            </a:r>
            <a:r>
              <a:rPr lang="en-US" sz="3200" b="1" dirty="0">
                <a:solidFill>
                  <a:srgbClr val="003EA8"/>
                </a:solidFill>
                <a:latin typeface="Times New Roman" panose="02020603050405020304" pitchFamily="18" charset="0"/>
                <a:cs typeface="Times New Roman" panose="02020603050405020304" pitchFamily="18" charset="0"/>
              </a:rPr>
              <a:t>Agent, Mission, Affiliation, Skill, Language, Team, and relationship tables including </a:t>
            </a:r>
            <a:r>
              <a:rPr lang="en-US" sz="3200" b="1" dirty="0" err="1">
                <a:solidFill>
                  <a:srgbClr val="003EA8"/>
                </a:solidFill>
                <a:latin typeface="Times New Roman" panose="02020603050405020304" pitchFamily="18" charset="0"/>
                <a:cs typeface="Times New Roman" panose="02020603050405020304" pitchFamily="18" charset="0"/>
              </a:rPr>
              <a:t>AffiliationRel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LanguageRel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SkillRel</a:t>
            </a:r>
            <a:r>
              <a:rPr lang="en-US" sz="3200" b="1" dirty="0">
                <a:solidFill>
                  <a:srgbClr val="003EA8"/>
                </a:solidFill>
                <a:latin typeface="Times New Roman" panose="02020603050405020304" pitchFamily="18" charset="0"/>
                <a:cs typeface="Times New Roman" panose="02020603050405020304" pitchFamily="18" charset="0"/>
              </a:rPr>
              <a:t>, and </a:t>
            </a:r>
            <a:r>
              <a:rPr lang="en-US" sz="3200" b="1" dirty="0" err="1">
                <a:solidFill>
                  <a:srgbClr val="003EA8"/>
                </a:solidFill>
                <a:latin typeface="Times New Roman" panose="02020603050405020304" pitchFamily="18" charset="0"/>
                <a:cs typeface="Times New Roman" panose="02020603050405020304" pitchFamily="18" charset="0"/>
              </a:rPr>
              <a:t>TeamRel</a:t>
            </a:r>
            <a:r>
              <a:rPr lang="en-US" sz="3200" dirty="0">
                <a:solidFill>
                  <a:srgbClr val="003EA8"/>
                </a:solidFill>
                <a:latin typeface="Times New Roman" panose="02020603050405020304" pitchFamily="18" charset="0"/>
                <a:cs typeface="Times New Roman" panose="02020603050405020304" pitchFamily="18" charset="0"/>
              </a:rPr>
              <a:t>. The MySQL database is designed with a normalized structure, ensuring data integrity and high scalability.</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Integration with </a:t>
            </a:r>
            <a:r>
              <a:rPr lang="en-US" sz="3200" b="1" dirty="0">
                <a:solidFill>
                  <a:srgbClr val="003EA8"/>
                </a:solidFill>
                <a:latin typeface="Times New Roman" panose="02020603050405020304" pitchFamily="18" charset="0"/>
                <a:cs typeface="Times New Roman" panose="02020603050405020304" pitchFamily="18" charset="0"/>
              </a:rPr>
              <a:t>MySQL tools</a:t>
            </a:r>
            <a:r>
              <a:rPr lang="en-US" sz="3200" dirty="0">
                <a:solidFill>
                  <a:srgbClr val="003EA8"/>
                </a:solidFill>
                <a:latin typeface="Times New Roman" panose="02020603050405020304" pitchFamily="18" charset="0"/>
                <a:cs typeface="Times New Roman" panose="02020603050405020304" pitchFamily="18" charset="0"/>
              </a:rPr>
              <a:t> allows for efficient data inspection and management. Sample data were created based on realistic intelligence agency scenarios, including comprehensive details on agents, missions, organizations, and access permissions, making the data handling process more intuitive.</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3. </a:t>
            </a:r>
            <a:r>
              <a:rPr lang="en-US" sz="3200" b="1" dirty="0">
                <a:solidFill>
                  <a:srgbClr val="003EA8"/>
                </a:solidFill>
                <a:latin typeface="Times New Roman" panose="02020603050405020304" pitchFamily="18" charset="0"/>
                <a:cs typeface="Times New Roman" panose="02020603050405020304" pitchFamily="18" charset="0"/>
              </a:rPr>
              <a:t>Implemented data visualization features using charts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successfully integrates the </a:t>
            </a:r>
            <a:r>
              <a:rPr lang="en-US" sz="3200" b="1" dirty="0" err="1">
                <a:solidFill>
                  <a:srgbClr val="003EA8"/>
                </a:solidFill>
                <a:latin typeface="Times New Roman" panose="02020603050405020304" pitchFamily="18" charset="0"/>
                <a:cs typeface="Times New Roman" panose="02020603050405020304" pitchFamily="18" charset="0"/>
              </a:rPr>
              <a:t>JFreeChart</a:t>
            </a:r>
            <a:r>
              <a:rPr lang="en-US" sz="3200" b="1" dirty="0">
                <a:solidFill>
                  <a:srgbClr val="003EA8"/>
                </a:solidFill>
                <a:latin typeface="Times New Roman" panose="02020603050405020304" pitchFamily="18" charset="0"/>
                <a:cs typeface="Times New Roman" panose="02020603050405020304" pitchFamily="18" charset="0"/>
              </a:rPr>
              <a:t> library</a:t>
            </a:r>
            <a:r>
              <a:rPr lang="en-US" sz="3200" dirty="0">
                <a:solidFill>
                  <a:srgbClr val="003EA8"/>
                </a:solidFill>
                <a:latin typeface="Times New Roman" panose="02020603050405020304" pitchFamily="18" charset="0"/>
                <a:cs typeface="Times New Roman" panose="02020603050405020304" pitchFamily="18" charset="0"/>
              </a:rPr>
              <a:t> to visualize agent and mission data in dynamic charts. The implemented chart types include:</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Bar Chart</a:t>
            </a:r>
            <a:r>
              <a:rPr lang="en-US" sz="3200" dirty="0">
                <a:solidFill>
                  <a:srgbClr val="003EA8"/>
                </a:solidFill>
                <a:latin typeface="Times New Roman" panose="02020603050405020304" pitchFamily="18" charset="0"/>
                <a:cs typeface="Times New Roman" panose="02020603050405020304" pitchFamily="18" charset="0"/>
              </a:rPr>
              <a:t>: Visualizes agent distribution by nationality or by team.</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Pie Chart</a:t>
            </a:r>
            <a:r>
              <a:rPr lang="en-US" sz="3200" dirty="0">
                <a:solidFill>
                  <a:srgbClr val="003EA8"/>
                </a:solidFill>
                <a:latin typeface="Times New Roman" panose="02020603050405020304" pitchFamily="18" charset="0"/>
                <a:cs typeface="Times New Roman" panose="02020603050405020304" pitchFamily="18" charset="0"/>
              </a:rPr>
              <a:t>: Displays the proportion of agents by security clearance level.</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Line Chart</a:t>
            </a:r>
            <a:r>
              <a:rPr lang="en-US" sz="3200" dirty="0">
                <a:solidFill>
                  <a:srgbClr val="003EA8"/>
                </a:solidFill>
                <a:latin typeface="Times New Roman" panose="02020603050405020304" pitchFamily="18" charset="0"/>
                <a:cs typeface="Times New Roman" panose="02020603050405020304" pitchFamily="18" charset="0"/>
              </a:rPr>
              <a:t>: Shows the trend of mission completion over months or years..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Users can select parameters such as country, team, or time period to customize the visualizations for specific analytical needs, thereby enhancing the effectiveness of agent management and monitoring.</a:t>
            </a:r>
            <a:endParaRPr lang="vi-VN" sz="32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4732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13D2D6-D1BB-46CC-A9CA-936A6A23EF6E}"/>
              </a:ext>
            </a:extLst>
          </p:cNvPr>
          <p:cNvSpPr/>
          <p:nvPr/>
        </p:nvSpPr>
        <p:spPr>
          <a:xfrm>
            <a:off x="12290" y="54017"/>
            <a:ext cx="1435510" cy="10248960"/>
          </a:xfrm>
          <a:prstGeom prst="rect">
            <a:avLst/>
          </a:prstGeom>
        </p:spPr>
        <p:txBody>
          <a:bodyPr wrap="square">
            <a:spAutoFit/>
          </a:bodyPr>
          <a:lstStyle/>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L</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U</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S</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I</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endParaRPr lang="vi-VN" sz="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grpSp>
        <p:nvGrpSpPr>
          <p:cNvPr id="3" name="Group 7">
            <a:extLst>
              <a:ext uri="{FF2B5EF4-FFF2-40B4-BE49-F238E27FC236}">
                <a16:creationId xmlns:a16="http://schemas.microsoft.com/office/drawing/2014/main" id="{777D5087-C326-4515-BEB0-BA64110EDCA0}"/>
              </a:ext>
            </a:extLst>
          </p:cNvPr>
          <p:cNvGrpSpPr/>
          <p:nvPr/>
        </p:nvGrpSpPr>
        <p:grpSpPr>
          <a:xfrm>
            <a:off x="1295400" y="-1"/>
            <a:ext cx="16459200" cy="10302978"/>
            <a:chOff x="0" y="0"/>
            <a:chExt cx="5762066" cy="1875810"/>
          </a:xfrm>
        </p:grpSpPr>
        <p:sp>
          <p:nvSpPr>
            <p:cNvPr id="4" name="Freeform 8">
              <a:extLst>
                <a:ext uri="{FF2B5EF4-FFF2-40B4-BE49-F238E27FC236}">
                  <a16:creationId xmlns:a16="http://schemas.microsoft.com/office/drawing/2014/main" id="{0F5A92BA-5665-4898-B450-37122B9384CF}"/>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5" name="Rectangle 4">
            <a:extLst>
              <a:ext uri="{FF2B5EF4-FFF2-40B4-BE49-F238E27FC236}">
                <a16:creationId xmlns:a16="http://schemas.microsoft.com/office/drawing/2014/main" id="{E3A2358B-265D-4354-82F5-541E9CCA2438}"/>
              </a:ext>
            </a:extLst>
          </p:cNvPr>
          <p:cNvSpPr/>
          <p:nvPr/>
        </p:nvSpPr>
        <p:spPr>
          <a:xfrm>
            <a:off x="1606345" y="-9258300"/>
            <a:ext cx="16116300" cy="6494085"/>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After a serious process of research, design, and development, the project </a:t>
            </a:r>
            <a:r>
              <a:rPr lang="en-US" sz="3200" b="1" i="1" dirty="0">
                <a:solidFill>
                  <a:srgbClr val="003EA8"/>
                </a:solidFill>
                <a:latin typeface="Times New Roman" panose="02020603050405020304" pitchFamily="18" charset="0"/>
                <a:cs typeface="Times New Roman" panose="02020603050405020304" pitchFamily="18" charset="0"/>
              </a:rPr>
              <a:t>“SpyAgency2024 – Agent Data Management and Analysis System”</a:t>
            </a:r>
            <a:r>
              <a:rPr lang="en-US" sz="3200" dirty="0">
                <a:solidFill>
                  <a:srgbClr val="003EA8"/>
                </a:solidFill>
                <a:latin typeface="Times New Roman" panose="02020603050405020304" pitchFamily="18" charset="0"/>
                <a:cs typeface="Times New Roman" panose="02020603050405020304" pitchFamily="18" charset="0"/>
              </a:rPr>
              <a:t> has successfully achieved the initial goals. A desktop application was developed to manage agent information, missions, and related entities, with robust data visualization features, a user-friendly interface, and strong security. The key outcomes of the project include:</a:t>
            </a:r>
          </a:p>
          <a:p>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1. </a:t>
            </a:r>
            <a:r>
              <a:rPr lang="en-US" sz="3200" b="1" dirty="0">
                <a:solidFill>
                  <a:srgbClr val="003EA8"/>
                </a:solidFill>
                <a:latin typeface="Times New Roman" panose="02020603050405020304" pitchFamily="18" charset="0"/>
                <a:cs typeface="Times New Roman" panose="02020603050405020304" pitchFamily="18" charset="0"/>
              </a:rPr>
              <a:t>Successfully implemented User Management and Authentication</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application provides full login and logout features, along with secure session management. User passwords are encrypted using </a:t>
            </a:r>
            <a:r>
              <a:rPr lang="en-US" sz="3200" b="1" dirty="0">
                <a:solidFill>
                  <a:srgbClr val="003EA8"/>
                </a:solidFill>
                <a:latin typeface="Times New Roman" panose="02020603050405020304" pitchFamily="18" charset="0"/>
                <a:cs typeface="Times New Roman" panose="02020603050405020304" pitchFamily="18" charset="0"/>
              </a:rPr>
              <a:t>the SHA-256 algorithm</a:t>
            </a:r>
            <a:r>
              <a:rPr lang="en-US" sz="3200" dirty="0">
                <a:solidFill>
                  <a:srgbClr val="003EA8"/>
                </a:solidFill>
                <a:latin typeface="Times New Roman" panose="02020603050405020304" pitchFamily="18" charset="0"/>
                <a:cs typeface="Times New Roman" panose="02020603050405020304" pitchFamily="18" charset="0"/>
              </a:rPr>
              <a:t> before being stored in the </a:t>
            </a:r>
            <a:r>
              <a:rPr lang="en-US" sz="3200" b="1" dirty="0">
                <a:solidFill>
                  <a:srgbClr val="003EA8"/>
                </a:solidFill>
                <a:latin typeface="Times New Roman" panose="02020603050405020304" pitchFamily="18" charset="0"/>
                <a:cs typeface="Times New Roman" panose="02020603050405020304" pitchFamily="18" charset="0"/>
              </a:rPr>
              <a:t>MySQL database</a:t>
            </a:r>
            <a:r>
              <a:rPr lang="en-US" sz="3200" dirty="0">
                <a:solidFill>
                  <a:srgbClr val="003EA8"/>
                </a:solidFill>
                <a:latin typeface="Times New Roman" panose="02020603050405020304" pitchFamily="18" charset="0"/>
                <a:cs typeface="Times New Roman" panose="02020603050405020304" pitchFamily="18" charset="0"/>
              </a:rPr>
              <a:t> to ensure security. Additionally, users can update their personal information, and an administrator interface is available for managing user accounts, assigning permissions, editing information, and deactivating accounts when necessary. This ensures secure and appropriate access control..</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6E51532E-EE03-46BA-B1BA-664D0242CBC3}"/>
              </a:ext>
            </a:extLst>
          </p:cNvPr>
          <p:cNvSpPr/>
          <p:nvPr/>
        </p:nvSpPr>
        <p:spPr>
          <a:xfrm>
            <a:off x="1603887" y="345817"/>
            <a:ext cx="16116300" cy="9941183"/>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2. </a:t>
            </a:r>
            <a:r>
              <a:rPr lang="en-US" sz="3200" b="1" dirty="0">
                <a:solidFill>
                  <a:srgbClr val="003EA8"/>
                </a:solidFill>
                <a:latin typeface="Times New Roman" panose="02020603050405020304" pitchFamily="18" charset="0"/>
                <a:cs typeface="Times New Roman" panose="02020603050405020304" pitchFamily="18" charset="0"/>
              </a:rPr>
              <a:t>Developed a comprehensive module for managing agents and related data entities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system features a user-friendly and well-structured interface that supports full CRUD (Create, Read, Update, Delete) operations on key data tables such as </a:t>
            </a:r>
            <a:r>
              <a:rPr lang="en-US" sz="3200" b="1" dirty="0">
                <a:solidFill>
                  <a:srgbClr val="003EA8"/>
                </a:solidFill>
                <a:latin typeface="Times New Roman" panose="02020603050405020304" pitchFamily="18" charset="0"/>
                <a:cs typeface="Times New Roman" panose="02020603050405020304" pitchFamily="18" charset="0"/>
              </a:rPr>
              <a:t>Agent, Mission, Affiliation, Skill, Language, Team, and relationship tables including </a:t>
            </a:r>
            <a:r>
              <a:rPr lang="en-US" sz="3200" b="1" dirty="0" err="1">
                <a:solidFill>
                  <a:srgbClr val="003EA8"/>
                </a:solidFill>
                <a:latin typeface="Times New Roman" panose="02020603050405020304" pitchFamily="18" charset="0"/>
                <a:cs typeface="Times New Roman" panose="02020603050405020304" pitchFamily="18" charset="0"/>
              </a:rPr>
              <a:t>AffiliationRel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LanguageRel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SkillRel</a:t>
            </a:r>
            <a:r>
              <a:rPr lang="en-US" sz="3200" b="1" dirty="0">
                <a:solidFill>
                  <a:srgbClr val="003EA8"/>
                </a:solidFill>
                <a:latin typeface="Times New Roman" panose="02020603050405020304" pitchFamily="18" charset="0"/>
                <a:cs typeface="Times New Roman" panose="02020603050405020304" pitchFamily="18" charset="0"/>
              </a:rPr>
              <a:t>, and </a:t>
            </a:r>
            <a:r>
              <a:rPr lang="en-US" sz="3200" b="1" dirty="0" err="1">
                <a:solidFill>
                  <a:srgbClr val="003EA8"/>
                </a:solidFill>
                <a:latin typeface="Times New Roman" panose="02020603050405020304" pitchFamily="18" charset="0"/>
                <a:cs typeface="Times New Roman" panose="02020603050405020304" pitchFamily="18" charset="0"/>
              </a:rPr>
              <a:t>TeamRel</a:t>
            </a:r>
            <a:r>
              <a:rPr lang="en-US" sz="3200" dirty="0">
                <a:solidFill>
                  <a:srgbClr val="003EA8"/>
                </a:solidFill>
                <a:latin typeface="Times New Roman" panose="02020603050405020304" pitchFamily="18" charset="0"/>
                <a:cs typeface="Times New Roman" panose="02020603050405020304" pitchFamily="18" charset="0"/>
              </a:rPr>
              <a:t>. The MySQL database is designed with a normalized structure, ensuring data integrity and high scalability.</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Integration with </a:t>
            </a:r>
            <a:r>
              <a:rPr lang="en-US" sz="3200" b="1" dirty="0">
                <a:solidFill>
                  <a:srgbClr val="003EA8"/>
                </a:solidFill>
                <a:latin typeface="Times New Roman" panose="02020603050405020304" pitchFamily="18" charset="0"/>
                <a:cs typeface="Times New Roman" panose="02020603050405020304" pitchFamily="18" charset="0"/>
              </a:rPr>
              <a:t>MySQL tools</a:t>
            </a:r>
            <a:r>
              <a:rPr lang="en-US" sz="3200" dirty="0">
                <a:solidFill>
                  <a:srgbClr val="003EA8"/>
                </a:solidFill>
                <a:latin typeface="Times New Roman" panose="02020603050405020304" pitchFamily="18" charset="0"/>
                <a:cs typeface="Times New Roman" panose="02020603050405020304" pitchFamily="18" charset="0"/>
              </a:rPr>
              <a:t> allows for efficient data inspection and management. Sample data were created based on realistic intelligence agency scenarios, including comprehensive details on agents, missions, organizations, and access permissions, making the data handling process more intuitive.</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3. </a:t>
            </a:r>
            <a:r>
              <a:rPr lang="en-US" sz="3200" b="1" dirty="0">
                <a:solidFill>
                  <a:srgbClr val="003EA8"/>
                </a:solidFill>
                <a:latin typeface="Times New Roman" panose="02020603050405020304" pitchFamily="18" charset="0"/>
                <a:cs typeface="Times New Roman" panose="02020603050405020304" pitchFamily="18" charset="0"/>
              </a:rPr>
              <a:t>Implemented data visualization features using charts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successfully integrates the </a:t>
            </a:r>
            <a:r>
              <a:rPr lang="en-US" sz="3200" b="1" dirty="0" err="1">
                <a:solidFill>
                  <a:srgbClr val="003EA8"/>
                </a:solidFill>
                <a:latin typeface="Times New Roman" panose="02020603050405020304" pitchFamily="18" charset="0"/>
                <a:cs typeface="Times New Roman" panose="02020603050405020304" pitchFamily="18" charset="0"/>
              </a:rPr>
              <a:t>JFreeChart</a:t>
            </a:r>
            <a:r>
              <a:rPr lang="en-US" sz="3200" b="1" dirty="0">
                <a:solidFill>
                  <a:srgbClr val="003EA8"/>
                </a:solidFill>
                <a:latin typeface="Times New Roman" panose="02020603050405020304" pitchFamily="18" charset="0"/>
                <a:cs typeface="Times New Roman" panose="02020603050405020304" pitchFamily="18" charset="0"/>
              </a:rPr>
              <a:t> library</a:t>
            </a:r>
            <a:r>
              <a:rPr lang="en-US" sz="3200" dirty="0">
                <a:solidFill>
                  <a:srgbClr val="003EA8"/>
                </a:solidFill>
                <a:latin typeface="Times New Roman" panose="02020603050405020304" pitchFamily="18" charset="0"/>
                <a:cs typeface="Times New Roman" panose="02020603050405020304" pitchFamily="18" charset="0"/>
              </a:rPr>
              <a:t> to visualize agent and mission data in dynamic charts. The implemented chart types include:</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Bar Chart</a:t>
            </a:r>
            <a:r>
              <a:rPr lang="en-US" sz="3200" dirty="0">
                <a:solidFill>
                  <a:srgbClr val="003EA8"/>
                </a:solidFill>
                <a:latin typeface="Times New Roman" panose="02020603050405020304" pitchFamily="18" charset="0"/>
                <a:cs typeface="Times New Roman" panose="02020603050405020304" pitchFamily="18" charset="0"/>
              </a:rPr>
              <a:t>: Visualizes agent distribution by nationality or by team.</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Pie Chart</a:t>
            </a:r>
            <a:r>
              <a:rPr lang="en-US" sz="3200" dirty="0">
                <a:solidFill>
                  <a:srgbClr val="003EA8"/>
                </a:solidFill>
                <a:latin typeface="Times New Roman" panose="02020603050405020304" pitchFamily="18" charset="0"/>
                <a:cs typeface="Times New Roman" panose="02020603050405020304" pitchFamily="18" charset="0"/>
              </a:rPr>
              <a:t>: Displays the proportion of agents by security clearance level.</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Line Chart</a:t>
            </a:r>
            <a:r>
              <a:rPr lang="en-US" sz="3200" dirty="0">
                <a:solidFill>
                  <a:srgbClr val="003EA8"/>
                </a:solidFill>
                <a:latin typeface="Times New Roman" panose="02020603050405020304" pitchFamily="18" charset="0"/>
                <a:cs typeface="Times New Roman" panose="02020603050405020304" pitchFamily="18" charset="0"/>
              </a:rPr>
              <a:t>: Shows the trend of mission completion over months or years..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Users can select parameters such as country, team, or time period to customize the visualizations for specific analytical needs, thereby enhancing the effectiveness of agent management and monitoring.</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A859BF27-9457-4F24-9671-B2EBDB6B064B}"/>
              </a:ext>
            </a:extLst>
          </p:cNvPr>
          <p:cNvSpPr/>
          <p:nvPr/>
        </p:nvSpPr>
        <p:spPr>
          <a:xfrm>
            <a:off x="1603887" y="11620500"/>
            <a:ext cx="16116300" cy="7478970"/>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4. </a:t>
            </a:r>
            <a:r>
              <a:rPr lang="en-US" sz="3200" b="1" dirty="0">
                <a:solidFill>
                  <a:srgbClr val="003EA8"/>
                </a:solidFill>
                <a:latin typeface="Times New Roman" panose="02020603050405020304" pitchFamily="18" charset="0"/>
                <a:cs typeface="Times New Roman" panose="02020603050405020304" pitchFamily="18" charset="0"/>
              </a:rPr>
              <a:t>Effectively applied Object-Oriented Programming (OOP) techniques and Java technologies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During the design and development process, the project made full use of </a:t>
            </a:r>
            <a:r>
              <a:rPr lang="en-US" sz="3200" b="1" dirty="0">
                <a:solidFill>
                  <a:srgbClr val="003EA8"/>
                </a:solidFill>
                <a:latin typeface="Times New Roman" panose="02020603050405020304" pitchFamily="18" charset="0"/>
                <a:cs typeface="Times New Roman" panose="02020603050405020304" pitchFamily="18" charset="0"/>
              </a:rPr>
              <a:t>OOP</a:t>
            </a:r>
            <a:r>
              <a:rPr lang="en-US" sz="3200" dirty="0">
                <a:solidFill>
                  <a:srgbClr val="003EA8"/>
                </a:solidFill>
                <a:latin typeface="Times New Roman" panose="02020603050405020304" pitchFamily="18" charset="0"/>
                <a:cs typeface="Times New Roman" panose="02020603050405020304" pitchFamily="18" charset="0"/>
              </a:rPr>
              <a:t> principles such as encapsulation, inheritance, and polymorphism in designing the </a:t>
            </a:r>
            <a:r>
              <a:rPr lang="en-US" sz="3200" b="1" dirty="0">
                <a:solidFill>
                  <a:srgbClr val="003EA8"/>
                </a:solidFill>
                <a:latin typeface="Times New Roman" panose="02020603050405020304" pitchFamily="18" charset="0"/>
                <a:cs typeface="Times New Roman" panose="02020603050405020304" pitchFamily="18" charset="0"/>
              </a:rPr>
              <a:t>POJO</a:t>
            </a:r>
            <a:r>
              <a:rPr lang="en-US" sz="3200" dirty="0">
                <a:solidFill>
                  <a:srgbClr val="003EA8"/>
                </a:solidFill>
                <a:latin typeface="Times New Roman" panose="02020603050405020304" pitchFamily="18" charset="0"/>
                <a:cs typeface="Times New Roman" panose="02020603050405020304" pitchFamily="18" charset="0"/>
              </a:rPr>
              <a:t> classes (Agent, Mission, Affiliation, Team, Skill, Language),</a:t>
            </a:r>
            <a:r>
              <a:rPr lang="en-US" sz="3200" b="1" dirty="0">
                <a:solidFill>
                  <a:srgbClr val="003EA8"/>
                </a:solidFill>
                <a:latin typeface="Times New Roman" panose="02020603050405020304" pitchFamily="18" charset="0"/>
                <a:cs typeface="Times New Roman" panose="02020603050405020304" pitchFamily="18" charset="0"/>
              </a:rPr>
              <a:t> DAO classes</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AgentDAO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AffiliationDAO</a:t>
            </a:r>
            <a:r>
              <a:rPr lang="en-US" sz="3200" dirty="0">
                <a:solidFill>
                  <a:srgbClr val="003EA8"/>
                </a:solidFill>
                <a:latin typeface="Times New Roman" panose="02020603050405020304" pitchFamily="18" charset="0"/>
                <a:cs typeface="Times New Roman" panose="02020603050405020304" pitchFamily="18" charset="0"/>
              </a:rPr>
              <a:t>, etc.), and </a:t>
            </a:r>
            <a:r>
              <a:rPr lang="en-US" sz="3200" b="1" dirty="0">
                <a:solidFill>
                  <a:srgbClr val="003EA8"/>
                </a:solidFill>
                <a:latin typeface="Times New Roman" panose="02020603050405020304" pitchFamily="18" charset="0"/>
                <a:cs typeface="Times New Roman" panose="02020603050405020304" pitchFamily="18" charset="0"/>
              </a:rPr>
              <a:t>service classes</a:t>
            </a:r>
            <a:r>
              <a:rPr lang="en-US" sz="3200" dirty="0">
                <a:solidFill>
                  <a:srgbClr val="003EA8"/>
                </a:solidFill>
                <a:latin typeface="Times New Roman" panose="02020603050405020304" pitchFamily="18" charset="0"/>
                <a:cs typeface="Times New Roman" panose="02020603050405020304" pitchFamily="18" charset="0"/>
              </a:rPr>
              <a:t> that handle business logic (</a:t>
            </a:r>
            <a:r>
              <a:rPr lang="en-US" sz="3200" dirty="0" err="1">
                <a:solidFill>
                  <a:srgbClr val="003EA8"/>
                </a:solidFill>
                <a:latin typeface="Times New Roman" panose="02020603050405020304" pitchFamily="18" charset="0"/>
                <a:cs typeface="Times New Roman" panose="02020603050405020304" pitchFamily="18" charset="0"/>
              </a:rPr>
              <a:t>AuthService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ChartService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MissionService</a:t>
            </a:r>
            <a:r>
              <a:rPr lang="en-US" sz="3200" dirty="0">
                <a:solidFill>
                  <a:srgbClr val="003EA8"/>
                </a:solidFill>
                <a:latin typeface="Times New Roman" panose="02020603050405020304" pitchFamily="18" charset="0"/>
                <a:cs typeface="Times New Roman" panose="02020603050405020304" pitchFamily="18" charset="0"/>
              </a:rPr>
              <a:t>).</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also applied modern technologies and tools: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Java Swing</a:t>
            </a:r>
            <a:r>
              <a:rPr lang="en-US" sz="3200" dirty="0">
                <a:solidFill>
                  <a:srgbClr val="003EA8"/>
                </a:solidFill>
                <a:latin typeface="Times New Roman" panose="02020603050405020304" pitchFamily="18" charset="0"/>
                <a:cs typeface="Times New Roman" panose="02020603050405020304" pitchFamily="18" charset="0"/>
              </a:rPr>
              <a:t>: Used for building the intuitive desktop graphical user interface (GUI)..</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5. </a:t>
            </a:r>
            <a:r>
              <a:rPr lang="en-US" sz="3200" b="1" dirty="0">
                <a:solidFill>
                  <a:srgbClr val="003EA8"/>
                </a:solidFill>
                <a:latin typeface="Times New Roman" panose="02020603050405020304" pitchFamily="18" charset="0"/>
                <a:cs typeface="Times New Roman" panose="02020603050405020304" pitchFamily="18" charset="0"/>
              </a:rPr>
              <a:t>Completed a well-structured project and documentation system</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All source code, resources (icons, images, CSS), FXML configuration files, and SQL scripts (for table creation and sample data insertion) are organized clearly and professionally following real-world project standards. In addition, the project includes </a:t>
            </a:r>
            <a:r>
              <a:rPr lang="en-US" sz="3200" b="1" dirty="0">
                <a:solidFill>
                  <a:srgbClr val="003EA8"/>
                </a:solidFill>
                <a:latin typeface="Times New Roman" panose="02020603050405020304" pitchFamily="18" charset="0"/>
                <a:cs typeface="Times New Roman" panose="02020603050405020304" pitchFamily="18" charset="0"/>
              </a:rPr>
              <a:t>comprehensive technical documentation, a user manual, and a design analysis report</a:t>
            </a:r>
            <a:r>
              <a:rPr lang="en-US" sz="3200" dirty="0">
                <a:solidFill>
                  <a:srgbClr val="003EA8"/>
                </a:solidFill>
                <a:latin typeface="Times New Roman" panose="02020603050405020304" pitchFamily="18" charset="0"/>
                <a:cs typeface="Times New Roman" panose="02020603050405020304" pitchFamily="18" charset="0"/>
              </a:rPr>
              <a:t>, supporting future deployment, operation, and expansion.</a:t>
            </a:r>
            <a:endParaRPr lang="vi-VN" sz="32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8446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13D2D6-D1BB-46CC-A9CA-936A6A23EF6E}"/>
              </a:ext>
            </a:extLst>
          </p:cNvPr>
          <p:cNvSpPr/>
          <p:nvPr/>
        </p:nvSpPr>
        <p:spPr>
          <a:xfrm>
            <a:off x="12290" y="54017"/>
            <a:ext cx="1435510" cy="10248960"/>
          </a:xfrm>
          <a:prstGeom prst="rect">
            <a:avLst/>
          </a:prstGeom>
        </p:spPr>
        <p:txBody>
          <a:bodyPr wrap="square">
            <a:spAutoFit/>
          </a:bodyPr>
          <a:lstStyle/>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L</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U</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S</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I</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endParaRPr lang="vi-VN" sz="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grpSp>
        <p:nvGrpSpPr>
          <p:cNvPr id="3" name="Group 7">
            <a:extLst>
              <a:ext uri="{FF2B5EF4-FFF2-40B4-BE49-F238E27FC236}">
                <a16:creationId xmlns:a16="http://schemas.microsoft.com/office/drawing/2014/main" id="{777D5087-C326-4515-BEB0-BA64110EDCA0}"/>
              </a:ext>
            </a:extLst>
          </p:cNvPr>
          <p:cNvGrpSpPr/>
          <p:nvPr/>
        </p:nvGrpSpPr>
        <p:grpSpPr>
          <a:xfrm>
            <a:off x="1295400" y="-1"/>
            <a:ext cx="16459200" cy="10302978"/>
            <a:chOff x="0" y="0"/>
            <a:chExt cx="5762066" cy="1875810"/>
          </a:xfrm>
        </p:grpSpPr>
        <p:sp>
          <p:nvSpPr>
            <p:cNvPr id="4" name="Freeform 8">
              <a:extLst>
                <a:ext uri="{FF2B5EF4-FFF2-40B4-BE49-F238E27FC236}">
                  <a16:creationId xmlns:a16="http://schemas.microsoft.com/office/drawing/2014/main" id="{0F5A92BA-5665-4898-B450-37122B9384CF}"/>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6" name="Rectangle 5">
            <a:extLst>
              <a:ext uri="{FF2B5EF4-FFF2-40B4-BE49-F238E27FC236}">
                <a16:creationId xmlns:a16="http://schemas.microsoft.com/office/drawing/2014/main" id="{6E51532E-EE03-46BA-B1BA-664D0242CBC3}"/>
              </a:ext>
            </a:extLst>
          </p:cNvPr>
          <p:cNvSpPr/>
          <p:nvPr/>
        </p:nvSpPr>
        <p:spPr>
          <a:xfrm>
            <a:off x="1603887" y="-12839700"/>
            <a:ext cx="16116300" cy="9941183"/>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2. </a:t>
            </a:r>
            <a:r>
              <a:rPr lang="en-US" sz="3200" b="1" dirty="0">
                <a:solidFill>
                  <a:srgbClr val="003EA8"/>
                </a:solidFill>
                <a:latin typeface="Times New Roman" panose="02020603050405020304" pitchFamily="18" charset="0"/>
                <a:cs typeface="Times New Roman" panose="02020603050405020304" pitchFamily="18" charset="0"/>
              </a:rPr>
              <a:t>Developed a comprehensive module for managing agents and related data entities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system features a user-friendly and well-structured interface that supports full CRUD (Create, Read, Update, Delete) operations on key data tables such as </a:t>
            </a:r>
            <a:r>
              <a:rPr lang="en-US" sz="3200" b="1" dirty="0">
                <a:solidFill>
                  <a:srgbClr val="003EA8"/>
                </a:solidFill>
                <a:latin typeface="Times New Roman" panose="02020603050405020304" pitchFamily="18" charset="0"/>
                <a:cs typeface="Times New Roman" panose="02020603050405020304" pitchFamily="18" charset="0"/>
              </a:rPr>
              <a:t>Agent, Mission, Affiliation, Skill, Language, Team, and relationship tables including </a:t>
            </a:r>
            <a:r>
              <a:rPr lang="en-US" sz="3200" b="1" dirty="0" err="1">
                <a:solidFill>
                  <a:srgbClr val="003EA8"/>
                </a:solidFill>
                <a:latin typeface="Times New Roman" panose="02020603050405020304" pitchFamily="18" charset="0"/>
                <a:cs typeface="Times New Roman" panose="02020603050405020304" pitchFamily="18" charset="0"/>
              </a:rPr>
              <a:t>AffiliationRel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LanguageRel</a:t>
            </a:r>
            <a:r>
              <a:rPr lang="en-US" sz="3200" b="1" dirty="0">
                <a:solidFill>
                  <a:srgbClr val="003EA8"/>
                </a:solidFill>
                <a:latin typeface="Times New Roman" panose="02020603050405020304" pitchFamily="18" charset="0"/>
                <a:cs typeface="Times New Roman" panose="02020603050405020304" pitchFamily="18" charset="0"/>
              </a:rPr>
              <a:t>, </a:t>
            </a:r>
            <a:r>
              <a:rPr lang="en-US" sz="3200" b="1" dirty="0" err="1">
                <a:solidFill>
                  <a:srgbClr val="003EA8"/>
                </a:solidFill>
                <a:latin typeface="Times New Roman" panose="02020603050405020304" pitchFamily="18" charset="0"/>
                <a:cs typeface="Times New Roman" panose="02020603050405020304" pitchFamily="18" charset="0"/>
              </a:rPr>
              <a:t>SkillRel</a:t>
            </a:r>
            <a:r>
              <a:rPr lang="en-US" sz="3200" b="1" dirty="0">
                <a:solidFill>
                  <a:srgbClr val="003EA8"/>
                </a:solidFill>
                <a:latin typeface="Times New Roman" panose="02020603050405020304" pitchFamily="18" charset="0"/>
                <a:cs typeface="Times New Roman" panose="02020603050405020304" pitchFamily="18" charset="0"/>
              </a:rPr>
              <a:t>, and </a:t>
            </a:r>
            <a:r>
              <a:rPr lang="en-US" sz="3200" b="1" dirty="0" err="1">
                <a:solidFill>
                  <a:srgbClr val="003EA8"/>
                </a:solidFill>
                <a:latin typeface="Times New Roman" panose="02020603050405020304" pitchFamily="18" charset="0"/>
                <a:cs typeface="Times New Roman" panose="02020603050405020304" pitchFamily="18" charset="0"/>
              </a:rPr>
              <a:t>TeamRel</a:t>
            </a:r>
            <a:r>
              <a:rPr lang="en-US" sz="3200" dirty="0">
                <a:solidFill>
                  <a:srgbClr val="003EA8"/>
                </a:solidFill>
                <a:latin typeface="Times New Roman" panose="02020603050405020304" pitchFamily="18" charset="0"/>
                <a:cs typeface="Times New Roman" panose="02020603050405020304" pitchFamily="18" charset="0"/>
              </a:rPr>
              <a:t>. The MySQL database is designed with a normalized structure, ensuring data integrity and high scalability.</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Integration with </a:t>
            </a:r>
            <a:r>
              <a:rPr lang="en-US" sz="3200" b="1" dirty="0">
                <a:solidFill>
                  <a:srgbClr val="003EA8"/>
                </a:solidFill>
                <a:latin typeface="Times New Roman" panose="02020603050405020304" pitchFamily="18" charset="0"/>
                <a:cs typeface="Times New Roman" panose="02020603050405020304" pitchFamily="18" charset="0"/>
              </a:rPr>
              <a:t>MySQL tools</a:t>
            </a:r>
            <a:r>
              <a:rPr lang="en-US" sz="3200" dirty="0">
                <a:solidFill>
                  <a:srgbClr val="003EA8"/>
                </a:solidFill>
                <a:latin typeface="Times New Roman" panose="02020603050405020304" pitchFamily="18" charset="0"/>
                <a:cs typeface="Times New Roman" panose="02020603050405020304" pitchFamily="18" charset="0"/>
              </a:rPr>
              <a:t> allows for efficient data inspection and management. Sample data were created based on realistic intelligence agency scenarios, including comprehensive details on agents, missions, organizations, and access permissions, making the data handling process more intuitive.</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3. </a:t>
            </a:r>
            <a:r>
              <a:rPr lang="en-US" sz="3200" b="1" dirty="0">
                <a:solidFill>
                  <a:srgbClr val="003EA8"/>
                </a:solidFill>
                <a:latin typeface="Times New Roman" panose="02020603050405020304" pitchFamily="18" charset="0"/>
                <a:cs typeface="Times New Roman" panose="02020603050405020304" pitchFamily="18" charset="0"/>
              </a:rPr>
              <a:t>Implemented data visualization features using charts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successfully integrates the </a:t>
            </a:r>
            <a:r>
              <a:rPr lang="en-US" sz="3200" b="1" dirty="0" err="1">
                <a:solidFill>
                  <a:srgbClr val="003EA8"/>
                </a:solidFill>
                <a:latin typeface="Times New Roman" panose="02020603050405020304" pitchFamily="18" charset="0"/>
                <a:cs typeface="Times New Roman" panose="02020603050405020304" pitchFamily="18" charset="0"/>
              </a:rPr>
              <a:t>JFreeChart</a:t>
            </a:r>
            <a:r>
              <a:rPr lang="en-US" sz="3200" b="1" dirty="0">
                <a:solidFill>
                  <a:srgbClr val="003EA8"/>
                </a:solidFill>
                <a:latin typeface="Times New Roman" panose="02020603050405020304" pitchFamily="18" charset="0"/>
                <a:cs typeface="Times New Roman" panose="02020603050405020304" pitchFamily="18" charset="0"/>
              </a:rPr>
              <a:t> library</a:t>
            </a:r>
            <a:r>
              <a:rPr lang="en-US" sz="3200" dirty="0">
                <a:solidFill>
                  <a:srgbClr val="003EA8"/>
                </a:solidFill>
                <a:latin typeface="Times New Roman" panose="02020603050405020304" pitchFamily="18" charset="0"/>
                <a:cs typeface="Times New Roman" panose="02020603050405020304" pitchFamily="18" charset="0"/>
              </a:rPr>
              <a:t> to visualize agent and mission data in dynamic charts. The implemented chart types include:</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Bar Chart</a:t>
            </a:r>
            <a:r>
              <a:rPr lang="en-US" sz="3200" dirty="0">
                <a:solidFill>
                  <a:srgbClr val="003EA8"/>
                </a:solidFill>
                <a:latin typeface="Times New Roman" panose="02020603050405020304" pitchFamily="18" charset="0"/>
                <a:cs typeface="Times New Roman" panose="02020603050405020304" pitchFamily="18" charset="0"/>
              </a:rPr>
              <a:t>: Visualizes agent distribution by nationality or by team.</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Pie Chart</a:t>
            </a:r>
            <a:r>
              <a:rPr lang="en-US" sz="3200" dirty="0">
                <a:solidFill>
                  <a:srgbClr val="003EA8"/>
                </a:solidFill>
                <a:latin typeface="Times New Roman" panose="02020603050405020304" pitchFamily="18" charset="0"/>
                <a:cs typeface="Times New Roman" panose="02020603050405020304" pitchFamily="18" charset="0"/>
              </a:rPr>
              <a:t>: Displays the proportion of agents by security clearance level.</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Line Chart</a:t>
            </a:r>
            <a:r>
              <a:rPr lang="en-US" sz="3200" dirty="0">
                <a:solidFill>
                  <a:srgbClr val="003EA8"/>
                </a:solidFill>
                <a:latin typeface="Times New Roman" panose="02020603050405020304" pitchFamily="18" charset="0"/>
                <a:cs typeface="Times New Roman" panose="02020603050405020304" pitchFamily="18" charset="0"/>
              </a:rPr>
              <a:t>: Shows the trend of mission completion over months or years..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Users can select parameters such as country, team, or time period to customize the visualizations for specific analytical needs, thereby enhancing the effectiveness of agent management and monitoring.</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2D826780-CB57-4705-B30C-202A19972438}"/>
              </a:ext>
            </a:extLst>
          </p:cNvPr>
          <p:cNvSpPr/>
          <p:nvPr/>
        </p:nvSpPr>
        <p:spPr>
          <a:xfrm>
            <a:off x="1603887" y="1931454"/>
            <a:ext cx="16116300" cy="7478970"/>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4. </a:t>
            </a:r>
            <a:r>
              <a:rPr lang="en-US" sz="3200" b="1" dirty="0">
                <a:solidFill>
                  <a:srgbClr val="003EA8"/>
                </a:solidFill>
                <a:latin typeface="Times New Roman" panose="02020603050405020304" pitchFamily="18" charset="0"/>
                <a:cs typeface="Times New Roman" panose="02020603050405020304" pitchFamily="18" charset="0"/>
              </a:rPr>
              <a:t>Effectively applied Object-Oriented Programming (OOP) techniques and Java technologies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During the design and development process, the project made full use of </a:t>
            </a:r>
            <a:r>
              <a:rPr lang="en-US" sz="3200" b="1" dirty="0">
                <a:solidFill>
                  <a:srgbClr val="003EA8"/>
                </a:solidFill>
                <a:latin typeface="Times New Roman" panose="02020603050405020304" pitchFamily="18" charset="0"/>
                <a:cs typeface="Times New Roman" panose="02020603050405020304" pitchFamily="18" charset="0"/>
              </a:rPr>
              <a:t>OOP</a:t>
            </a:r>
            <a:r>
              <a:rPr lang="en-US" sz="3200" dirty="0">
                <a:solidFill>
                  <a:srgbClr val="003EA8"/>
                </a:solidFill>
                <a:latin typeface="Times New Roman" panose="02020603050405020304" pitchFamily="18" charset="0"/>
                <a:cs typeface="Times New Roman" panose="02020603050405020304" pitchFamily="18" charset="0"/>
              </a:rPr>
              <a:t> principles such as encapsulation, inheritance, and polymorphism in designing the </a:t>
            </a:r>
            <a:r>
              <a:rPr lang="en-US" sz="3200" b="1" dirty="0">
                <a:solidFill>
                  <a:srgbClr val="003EA8"/>
                </a:solidFill>
                <a:latin typeface="Times New Roman" panose="02020603050405020304" pitchFamily="18" charset="0"/>
                <a:cs typeface="Times New Roman" panose="02020603050405020304" pitchFamily="18" charset="0"/>
              </a:rPr>
              <a:t>POJO</a:t>
            </a:r>
            <a:r>
              <a:rPr lang="en-US" sz="3200" dirty="0">
                <a:solidFill>
                  <a:srgbClr val="003EA8"/>
                </a:solidFill>
                <a:latin typeface="Times New Roman" panose="02020603050405020304" pitchFamily="18" charset="0"/>
                <a:cs typeface="Times New Roman" panose="02020603050405020304" pitchFamily="18" charset="0"/>
              </a:rPr>
              <a:t> classes (Agent, Mission, Affiliation, Team, Skill, Language),</a:t>
            </a:r>
            <a:r>
              <a:rPr lang="en-US" sz="3200" b="1" dirty="0">
                <a:solidFill>
                  <a:srgbClr val="003EA8"/>
                </a:solidFill>
                <a:latin typeface="Times New Roman" panose="02020603050405020304" pitchFamily="18" charset="0"/>
                <a:cs typeface="Times New Roman" panose="02020603050405020304" pitchFamily="18" charset="0"/>
              </a:rPr>
              <a:t> DAO classes</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AgentDAO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AffiliationDAO</a:t>
            </a:r>
            <a:r>
              <a:rPr lang="en-US" sz="3200" dirty="0">
                <a:solidFill>
                  <a:srgbClr val="003EA8"/>
                </a:solidFill>
                <a:latin typeface="Times New Roman" panose="02020603050405020304" pitchFamily="18" charset="0"/>
                <a:cs typeface="Times New Roman" panose="02020603050405020304" pitchFamily="18" charset="0"/>
              </a:rPr>
              <a:t>, etc.), and </a:t>
            </a:r>
            <a:r>
              <a:rPr lang="en-US" sz="3200" b="1" dirty="0">
                <a:solidFill>
                  <a:srgbClr val="003EA8"/>
                </a:solidFill>
                <a:latin typeface="Times New Roman" panose="02020603050405020304" pitchFamily="18" charset="0"/>
                <a:cs typeface="Times New Roman" panose="02020603050405020304" pitchFamily="18" charset="0"/>
              </a:rPr>
              <a:t>service classes</a:t>
            </a:r>
            <a:r>
              <a:rPr lang="en-US" sz="3200" dirty="0">
                <a:solidFill>
                  <a:srgbClr val="003EA8"/>
                </a:solidFill>
                <a:latin typeface="Times New Roman" panose="02020603050405020304" pitchFamily="18" charset="0"/>
                <a:cs typeface="Times New Roman" panose="02020603050405020304" pitchFamily="18" charset="0"/>
              </a:rPr>
              <a:t> that handle business logic (</a:t>
            </a:r>
            <a:r>
              <a:rPr lang="en-US" sz="3200" dirty="0" err="1">
                <a:solidFill>
                  <a:srgbClr val="003EA8"/>
                </a:solidFill>
                <a:latin typeface="Times New Roman" panose="02020603050405020304" pitchFamily="18" charset="0"/>
                <a:cs typeface="Times New Roman" panose="02020603050405020304" pitchFamily="18" charset="0"/>
              </a:rPr>
              <a:t>AuthService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ChartService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MissionService</a:t>
            </a:r>
            <a:r>
              <a:rPr lang="en-US" sz="3200" dirty="0">
                <a:solidFill>
                  <a:srgbClr val="003EA8"/>
                </a:solidFill>
                <a:latin typeface="Times New Roman" panose="02020603050405020304" pitchFamily="18" charset="0"/>
                <a:cs typeface="Times New Roman" panose="02020603050405020304" pitchFamily="18" charset="0"/>
              </a:rPr>
              <a:t>).</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also applied modern technologies and tools: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Java Swing</a:t>
            </a:r>
            <a:r>
              <a:rPr lang="en-US" sz="3200" dirty="0">
                <a:solidFill>
                  <a:srgbClr val="003EA8"/>
                </a:solidFill>
                <a:latin typeface="Times New Roman" panose="02020603050405020304" pitchFamily="18" charset="0"/>
                <a:cs typeface="Times New Roman" panose="02020603050405020304" pitchFamily="18" charset="0"/>
              </a:rPr>
              <a:t>: Used for building the intuitive desktop graphical user interface (GUI)..</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5. </a:t>
            </a:r>
            <a:r>
              <a:rPr lang="en-US" sz="3200" b="1" dirty="0">
                <a:solidFill>
                  <a:srgbClr val="003EA8"/>
                </a:solidFill>
                <a:latin typeface="Times New Roman" panose="02020603050405020304" pitchFamily="18" charset="0"/>
                <a:cs typeface="Times New Roman" panose="02020603050405020304" pitchFamily="18" charset="0"/>
              </a:rPr>
              <a:t>Completed a well-structured project and documentation system</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All source code, resources (icons, images, CSS), FXML configuration files, and SQL scripts (for table creation and sample data insertion) are organized clearly and professionally following real-world project standards. In addition, the project includes </a:t>
            </a:r>
            <a:r>
              <a:rPr lang="en-US" sz="3200" b="1" dirty="0">
                <a:solidFill>
                  <a:srgbClr val="003EA8"/>
                </a:solidFill>
                <a:latin typeface="Times New Roman" panose="02020603050405020304" pitchFamily="18" charset="0"/>
                <a:cs typeface="Times New Roman" panose="02020603050405020304" pitchFamily="18" charset="0"/>
              </a:rPr>
              <a:t>comprehensive technical documentation, a user manual, and a design analysis report</a:t>
            </a:r>
            <a:r>
              <a:rPr lang="en-US" sz="3200" dirty="0">
                <a:solidFill>
                  <a:srgbClr val="003EA8"/>
                </a:solidFill>
                <a:latin typeface="Times New Roman" panose="02020603050405020304" pitchFamily="18" charset="0"/>
                <a:cs typeface="Times New Roman" panose="02020603050405020304" pitchFamily="18" charset="0"/>
              </a:rPr>
              <a:t>, supporting future deployment, operation, and expansion.</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6AE74C71-C7AD-4278-BD32-C92918068969}"/>
              </a:ext>
            </a:extLst>
          </p:cNvPr>
          <p:cNvSpPr/>
          <p:nvPr/>
        </p:nvSpPr>
        <p:spPr>
          <a:xfrm>
            <a:off x="1603887" y="12828330"/>
            <a:ext cx="16116300" cy="7478970"/>
          </a:xfrm>
          <a:prstGeom prst="rect">
            <a:avLst/>
          </a:prstGeom>
        </p:spPr>
        <p:txBody>
          <a:bodyPr wrap="square">
            <a:spAutoFit/>
          </a:bodyPr>
          <a:lstStyle/>
          <a:p>
            <a:r>
              <a:rPr lang="en-US" sz="3200" b="1" dirty="0">
                <a:solidFill>
                  <a:srgbClr val="003EA8"/>
                </a:solidFill>
                <a:latin typeface="Times New Roman" panose="02020603050405020304" pitchFamily="18" charset="0"/>
                <a:cs typeface="Times New Roman" panose="02020603050405020304" pitchFamily="18" charset="0"/>
              </a:rPr>
              <a:t>Future Development Directions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Although the </a:t>
            </a:r>
            <a:r>
              <a:rPr lang="en-US" sz="3200" b="1" i="1" dirty="0">
                <a:solidFill>
                  <a:srgbClr val="003EA8"/>
                </a:solidFill>
                <a:latin typeface="Times New Roman" panose="02020603050405020304" pitchFamily="18" charset="0"/>
                <a:cs typeface="Times New Roman" panose="02020603050405020304" pitchFamily="18" charset="0"/>
              </a:rPr>
              <a:t>SpyAgency2024</a:t>
            </a:r>
            <a:r>
              <a:rPr lang="en-US" sz="3200" b="1" dirty="0">
                <a:solidFill>
                  <a:srgbClr val="003EA8"/>
                </a:solidFill>
                <a:latin typeface="Times New Roman" panose="02020603050405020304" pitchFamily="18" charset="0"/>
                <a:cs typeface="Times New Roman" panose="02020603050405020304" pitchFamily="18" charset="0"/>
              </a:rPr>
              <a:t> application</a:t>
            </a:r>
            <a:r>
              <a:rPr lang="en-US" sz="3200" dirty="0">
                <a:solidFill>
                  <a:srgbClr val="003EA8"/>
                </a:solidFill>
                <a:latin typeface="Times New Roman" panose="02020603050405020304" pitchFamily="18" charset="0"/>
                <a:cs typeface="Times New Roman" panose="02020603050405020304" pitchFamily="18" charset="0"/>
              </a:rPr>
              <a:t> has achieved many positive results, there are several promising directions for future development:</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Add </a:t>
            </a:r>
            <a:r>
              <a:rPr lang="en-US" sz="3200" b="1" dirty="0">
                <a:solidFill>
                  <a:srgbClr val="003EA8"/>
                </a:solidFill>
                <a:latin typeface="Times New Roman" panose="02020603050405020304" pitchFamily="18" charset="0"/>
                <a:cs typeface="Times New Roman" panose="02020603050405020304" pitchFamily="18" charset="0"/>
              </a:rPr>
              <a:t>notification and security alert features</a:t>
            </a:r>
            <a:r>
              <a:rPr lang="en-US" sz="3200" dirty="0">
                <a:solidFill>
                  <a:srgbClr val="003EA8"/>
                </a:solidFill>
                <a:latin typeface="Times New Roman" panose="02020603050405020304" pitchFamily="18" charset="0"/>
                <a:cs typeface="Times New Roman" panose="02020603050405020304" pitchFamily="18" charset="0"/>
              </a:rPr>
              <a:t> to monitor suspicious account activities..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Develop AI-based analytics to assess risk levels</a:t>
            </a:r>
            <a:r>
              <a:rPr lang="en-US" sz="3200" dirty="0">
                <a:solidFill>
                  <a:srgbClr val="003EA8"/>
                </a:solidFill>
                <a:latin typeface="Times New Roman" panose="02020603050405020304" pitchFamily="18" charset="0"/>
                <a:cs typeface="Times New Roman" panose="02020603050405020304" pitchFamily="18" charset="0"/>
              </a:rPr>
              <a:t> in mission assignments.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Design a real-time dashboard</a:t>
            </a:r>
            <a:r>
              <a:rPr lang="en-US" sz="3200" dirty="0">
                <a:solidFill>
                  <a:srgbClr val="003EA8"/>
                </a:solidFill>
                <a:latin typeface="Times New Roman" panose="02020603050405020304" pitchFamily="18" charset="0"/>
                <a:cs typeface="Times New Roman" panose="02020603050405020304" pitchFamily="18" charset="0"/>
              </a:rPr>
              <a:t> to provide a comprehensive overview of agents, missions, and organizational data.</a:t>
            </a:r>
          </a:p>
          <a:p>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Integrate multi-language</a:t>
            </a:r>
            <a:r>
              <a:rPr lang="en-US" sz="3200" dirty="0">
                <a:solidFill>
                  <a:srgbClr val="003EA8"/>
                </a:solidFill>
                <a:latin typeface="Times New Roman" panose="02020603050405020304" pitchFamily="18" charset="0"/>
                <a:cs typeface="Times New Roman" panose="02020603050405020304" pitchFamily="18" charset="0"/>
              </a:rPr>
              <a:t> support to serve international users.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With the results achieved, it can be affirmed that the </a:t>
            </a:r>
            <a:r>
              <a:rPr lang="en-US" sz="3200" b="1" i="1" dirty="0">
                <a:solidFill>
                  <a:srgbClr val="003EA8"/>
                </a:solidFill>
                <a:latin typeface="Times New Roman" panose="02020603050405020304" pitchFamily="18" charset="0"/>
                <a:cs typeface="Times New Roman" panose="02020603050405020304" pitchFamily="18" charset="0"/>
              </a:rPr>
              <a:t>SpyAgency2024</a:t>
            </a:r>
            <a:r>
              <a:rPr lang="en-US" sz="3200" b="1" dirty="0">
                <a:solidFill>
                  <a:srgbClr val="003EA8"/>
                </a:solidFill>
                <a:latin typeface="Times New Roman" panose="02020603050405020304" pitchFamily="18" charset="0"/>
                <a:cs typeface="Times New Roman" panose="02020603050405020304" pitchFamily="18" charset="0"/>
              </a:rPr>
              <a:t> project </a:t>
            </a:r>
            <a:r>
              <a:rPr lang="en-US" sz="3200" dirty="0">
                <a:solidFill>
                  <a:srgbClr val="003EA8"/>
                </a:solidFill>
                <a:latin typeface="Times New Roman" panose="02020603050405020304" pitchFamily="18" charset="0"/>
                <a:cs typeface="Times New Roman" panose="02020603050405020304" pitchFamily="18" charset="0"/>
              </a:rPr>
              <a:t>not only helped the developer consolidate and apply knowledge of Java programming, databases, and data visualization but also resulted in a practical, high-utility software product. This provides a solid foundation for further research and development of advanced features in the field of intelligence data management and analysis, supporting supervision, administration, and information processing in security organizations</a:t>
            </a:r>
            <a:endParaRPr lang="vi-VN" sz="3200" dirty="0"/>
          </a:p>
        </p:txBody>
      </p:sp>
    </p:spTree>
    <p:extLst>
      <p:ext uri="{BB962C8B-B14F-4D97-AF65-F5344CB8AC3E}">
        <p14:creationId xmlns:p14="http://schemas.microsoft.com/office/powerpoint/2010/main" val="1561639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13D2D6-D1BB-46CC-A9CA-936A6A23EF6E}"/>
              </a:ext>
            </a:extLst>
          </p:cNvPr>
          <p:cNvSpPr/>
          <p:nvPr/>
        </p:nvSpPr>
        <p:spPr>
          <a:xfrm>
            <a:off x="12290" y="54017"/>
            <a:ext cx="1435510" cy="10248960"/>
          </a:xfrm>
          <a:prstGeom prst="rect">
            <a:avLst/>
          </a:prstGeom>
        </p:spPr>
        <p:txBody>
          <a:bodyPr wrap="square">
            <a:spAutoFit/>
          </a:bodyPr>
          <a:lstStyle/>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C</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L</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U</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S</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I</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O</a:t>
            </a:r>
          </a:p>
          <a:p>
            <a:pPr algn="ctr"/>
            <a:r>
              <a:rPr lang="en-US" sz="6600" b="1" dirty="0">
                <a:solidFill>
                  <a:schemeClr val="tx2">
                    <a:lumMod val="60000"/>
                    <a:lumOff val="40000"/>
                  </a:schemeClr>
                </a:solidFill>
                <a:latin typeface="Times New Roman" panose="02020603050405020304" pitchFamily="18" charset="0"/>
                <a:cs typeface="Times New Roman" panose="02020603050405020304" pitchFamily="18" charset="0"/>
              </a:rPr>
              <a:t>N</a:t>
            </a:r>
            <a:endParaRPr lang="vi-VN" sz="6600" b="1" dirty="0">
              <a:solidFill>
                <a:schemeClr val="tx2">
                  <a:lumMod val="60000"/>
                  <a:lumOff val="40000"/>
                </a:schemeClr>
              </a:solidFill>
              <a:latin typeface="Times New Roman" panose="02020603050405020304" pitchFamily="18" charset="0"/>
              <a:cs typeface="Times New Roman" panose="02020603050405020304" pitchFamily="18" charset="0"/>
            </a:endParaRPr>
          </a:p>
        </p:txBody>
      </p:sp>
      <p:grpSp>
        <p:nvGrpSpPr>
          <p:cNvPr id="3" name="Group 7">
            <a:extLst>
              <a:ext uri="{FF2B5EF4-FFF2-40B4-BE49-F238E27FC236}">
                <a16:creationId xmlns:a16="http://schemas.microsoft.com/office/drawing/2014/main" id="{777D5087-C326-4515-BEB0-BA64110EDCA0}"/>
              </a:ext>
            </a:extLst>
          </p:cNvPr>
          <p:cNvGrpSpPr/>
          <p:nvPr/>
        </p:nvGrpSpPr>
        <p:grpSpPr>
          <a:xfrm>
            <a:off x="1295400" y="-1"/>
            <a:ext cx="16459200" cy="10302978"/>
            <a:chOff x="0" y="0"/>
            <a:chExt cx="5762066" cy="1875810"/>
          </a:xfrm>
        </p:grpSpPr>
        <p:sp>
          <p:nvSpPr>
            <p:cNvPr id="4" name="Freeform 8">
              <a:extLst>
                <a:ext uri="{FF2B5EF4-FFF2-40B4-BE49-F238E27FC236}">
                  <a16:creationId xmlns:a16="http://schemas.microsoft.com/office/drawing/2014/main" id="{0F5A92BA-5665-4898-B450-37122B9384CF}"/>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7" name="Rectangle 6">
            <a:extLst>
              <a:ext uri="{FF2B5EF4-FFF2-40B4-BE49-F238E27FC236}">
                <a16:creationId xmlns:a16="http://schemas.microsoft.com/office/drawing/2014/main" id="{2D826780-CB57-4705-B30C-202A19972438}"/>
              </a:ext>
            </a:extLst>
          </p:cNvPr>
          <p:cNvSpPr/>
          <p:nvPr/>
        </p:nvSpPr>
        <p:spPr>
          <a:xfrm>
            <a:off x="1603887" y="-9105900"/>
            <a:ext cx="16116300" cy="7478970"/>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4. </a:t>
            </a:r>
            <a:r>
              <a:rPr lang="en-US" sz="3200" b="1" dirty="0">
                <a:solidFill>
                  <a:srgbClr val="003EA8"/>
                </a:solidFill>
                <a:latin typeface="Times New Roman" panose="02020603050405020304" pitchFamily="18" charset="0"/>
                <a:cs typeface="Times New Roman" panose="02020603050405020304" pitchFamily="18" charset="0"/>
              </a:rPr>
              <a:t>Effectively applied Object-Oriented Programming (OOP) techniques and Java technologies</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During the design and development process, the project made full use of </a:t>
            </a:r>
            <a:r>
              <a:rPr lang="en-US" sz="3200" b="1" dirty="0">
                <a:solidFill>
                  <a:srgbClr val="003EA8"/>
                </a:solidFill>
                <a:latin typeface="Times New Roman" panose="02020603050405020304" pitchFamily="18" charset="0"/>
                <a:cs typeface="Times New Roman" panose="02020603050405020304" pitchFamily="18" charset="0"/>
              </a:rPr>
              <a:t>OOP</a:t>
            </a:r>
            <a:r>
              <a:rPr lang="en-US" sz="3200" dirty="0">
                <a:solidFill>
                  <a:srgbClr val="003EA8"/>
                </a:solidFill>
                <a:latin typeface="Times New Roman" panose="02020603050405020304" pitchFamily="18" charset="0"/>
                <a:cs typeface="Times New Roman" panose="02020603050405020304" pitchFamily="18" charset="0"/>
              </a:rPr>
              <a:t> principles such as encapsulation, inheritance, and polymorphism in designing the </a:t>
            </a:r>
            <a:r>
              <a:rPr lang="en-US" sz="3200" b="1" dirty="0">
                <a:solidFill>
                  <a:srgbClr val="003EA8"/>
                </a:solidFill>
                <a:latin typeface="Times New Roman" panose="02020603050405020304" pitchFamily="18" charset="0"/>
                <a:cs typeface="Times New Roman" panose="02020603050405020304" pitchFamily="18" charset="0"/>
              </a:rPr>
              <a:t>POJO</a:t>
            </a:r>
            <a:r>
              <a:rPr lang="en-US" sz="3200" dirty="0">
                <a:solidFill>
                  <a:srgbClr val="003EA8"/>
                </a:solidFill>
                <a:latin typeface="Times New Roman" panose="02020603050405020304" pitchFamily="18" charset="0"/>
                <a:cs typeface="Times New Roman" panose="02020603050405020304" pitchFamily="18" charset="0"/>
              </a:rPr>
              <a:t> classes (Agent, Mission, Affiliation, Team, Skill, Language),</a:t>
            </a:r>
            <a:r>
              <a:rPr lang="en-US" sz="3200" b="1" dirty="0">
                <a:solidFill>
                  <a:srgbClr val="003EA8"/>
                </a:solidFill>
                <a:latin typeface="Times New Roman" panose="02020603050405020304" pitchFamily="18" charset="0"/>
                <a:cs typeface="Times New Roman" panose="02020603050405020304" pitchFamily="18" charset="0"/>
              </a:rPr>
              <a:t> DAO classes</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AgentDAO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MissionDAO</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AffiliationDAO</a:t>
            </a:r>
            <a:r>
              <a:rPr lang="en-US" sz="3200" dirty="0">
                <a:solidFill>
                  <a:srgbClr val="003EA8"/>
                </a:solidFill>
                <a:latin typeface="Times New Roman" panose="02020603050405020304" pitchFamily="18" charset="0"/>
                <a:cs typeface="Times New Roman" panose="02020603050405020304" pitchFamily="18" charset="0"/>
              </a:rPr>
              <a:t>, etc.), and </a:t>
            </a:r>
            <a:r>
              <a:rPr lang="en-US" sz="3200" b="1" dirty="0">
                <a:solidFill>
                  <a:srgbClr val="003EA8"/>
                </a:solidFill>
                <a:latin typeface="Times New Roman" panose="02020603050405020304" pitchFamily="18" charset="0"/>
                <a:cs typeface="Times New Roman" panose="02020603050405020304" pitchFamily="18" charset="0"/>
              </a:rPr>
              <a:t>service classes</a:t>
            </a:r>
            <a:r>
              <a:rPr lang="en-US" sz="3200" dirty="0">
                <a:solidFill>
                  <a:srgbClr val="003EA8"/>
                </a:solidFill>
                <a:latin typeface="Times New Roman" panose="02020603050405020304" pitchFamily="18" charset="0"/>
                <a:cs typeface="Times New Roman" panose="02020603050405020304" pitchFamily="18" charset="0"/>
              </a:rPr>
              <a:t> that handle business logic (</a:t>
            </a:r>
            <a:r>
              <a:rPr lang="en-US" sz="3200" dirty="0" err="1">
                <a:solidFill>
                  <a:srgbClr val="003EA8"/>
                </a:solidFill>
                <a:latin typeface="Times New Roman" panose="02020603050405020304" pitchFamily="18" charset="0"/>
                <a:cs typeface="Times New Roman" panose="02020603050405020304" pitchFamily="18" charset="0"/>
              </a:rPr>
              <a:t>AuthService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ChartService</a:t>
            </a:r>
            <a:r>
              <a:rPr lang="en-US" sz="3200" dirty="0">
                <a:solidFill>
                  <a:srgbClr val="003EA8"/>
                </a:solidFill>
                <a:latin typeface="Times New Roman" panose="02020603050405020304" pitchFamily="18" charset="0"/>
                <a:cs typeface="Times New Roman" panose="02020603050405020304" pitchFamily="18" charset="0"/>
              </a:rPr>
              <a:t>, </a:t>
            </a:r>
            <a:r>
              <a:rPr lang="en-US" sz="3200" dirty="0" err="1">
                <a:solidFill>
                  <a:srgbClr val="003EA8"/>
                </a:solidFill>
                <a:latin typeface="Times New Roman" panose="02020603050405020304" pitchFamily="18" charset="0"/>
                <a:cs typeface="Times New Roman" panose="02020603050405020304" pitchFamily="18" charset="0"/>
              </a:rPr>
              <a:t>MissionService</a:t>
            </a:r>
            <a:r>
              <a:rPr lang="en-US" sz="3200" dirty="0">
                <a:solidFill>
                  <a:srgbClr val="003EA8"/>
                </a:solidFill>
                <a:latin typeface="Times New Roman" panose="02020603050405020304" pitchFamily="18" charset="0"/>
                <a:cs typeface="Times New Roman" panose="02020603050405020304" pitchFamily="18" charset="0"/>
              </a:rPr>
              <a:t>).</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The project also applied modern technologies and tools: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Java Swing</a:t>
            </a:r>
            <a:r>
              <a:rPr lang="en-US" sz="3200" dirty="0">
                <a:solidFill>
                  <a:srgbClr val="003EA8"/>
                </a:solidFill>
                <a:latin typeface="Times New Roman" panose="02020603050405020304" pitchFamily="18" charset="0"/>
                <a:cs typeface="Times New Roman" panose="02020603050405020304" pitchFamily="18" charset="0"/>
              </a:rPr>
              <a:t>: Used for building the intuitive desktop graphical user interface (GUI)..</a:t>
            </a:r>
            <a:endParaRPr lang="vi-VN" sz="3200" dirty="0">
              <a:solidFill>
                <a:srgbClr val="003EA8"/>
              </a:solidFill>
              <a:latin typeface="Times New Roman" panose="02020603050405020304" pitchFamily="18" charset="0"/>
              <a:cs typeface="Times New Roman" panose="02020603050405020304" pitchFamily="18" charset="0"/>
            </a:endParaRPr>
          </a:p>
          <a:p>
            <a:endParaRPr lang="en-US"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5. </a:t>
            </a:r>
            <a:r>
              <a:rPr lang="en-US" sz="3200" b="1" dirty="0">
                <a:solidFill>
                  <a:srgbClr val="003EA8"/>
                </a:solidFill>
                <a:latin typeface="Times New Roman" panose="02020603050405020304" pitchFamily="18" charset="0"/>
                <a:cs typeface="Times New Roman" panose="02020603050405020304" pitchFamily="18" charset="0"/>
              </a:rPr>
              <a:t>Completed a well-structured project and documentation system</a:t>
            </a:r>
            <a:endParaRPr lang="vi-VN" sz="3200" b="1"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All source code, resources (icons, images, CSS), FXML configuration files, and SQL scripts (for table creation and sample data insertion) are organized clearly and professionally following real-world project standards. In addition, the project includes </a:t>
            </a:r>
            <a:r>
              <a:rPr lang="en-US" sz="3200" b="1" dirty="0">
                <a:solidFill>
                  <a:srgbClr val="003EA8"/>
                </a:solidFill>
                <a:latin typeface="Times New Roman" panose="02020603050405020304" pitchFamily="18" charset="0"/>
                <a:cs typeface="Times New Roman" panose="02020603050405020304" pitchFamily="18" charset="0"/>
              </a:rPr>
              <a:t>comprehensive technical documentation, a user manual, and a design analysis report</a:t>
            </a:r>
            <a:r>
              <a:rPr lang="en-US" sz="3200" dirty="0">
                <a:solidFill>
                  <a:srgbClr val="003EA8"/>
                </a:solidFill>
                <a:latin typeface="Times New Roman" panose="02020603050405020304" pitchFamily="18" charset="0"/>
                <a:cs typeface="Times New Roman" panose="02020603050405020304" pitchFamily="18" charset="0"/>
              </a:rPr>
              <a:t>, supporting future deployment, operation, and expansion.</a:t>
            </a:r>
            <a:endParaRPr lang="vi-VN" sz="3200" dirty="0">
              <a:solidFill>
                <a:srgbClr val="003EA8"/>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D275BA62-4CCD-4C6A-82F5-2750597772A6}"/>
              </a:ext>
            </a:extLst>
          </p:cNvPr>
          <p:cNvSpPr/>
          <p:nvPr/>
        </p:nvSpPr>
        <p:spPr>
          <a:xfrm>
            <a:off x="1603887" y="1650236"/>
            <a:ext cx="16116300" cy="7478970"/>
          </a:xfrm>
          <a:prstGeom prst="rect">
            <a:avLst/>
          </a:prstGeom>
        </p:spPr>
        <p:txBody>
          <a:bodyPr wrap="square">
            <a:spAutoFit/>
          </a:bodyPr>
          <a:lstStyle/>
          <a:p>
            <a:r>
              <a:rPr lang="en-US" sz="3200" b="1" dirty="0">
                <a:solidFill>
                  <a:srgbClr val="003EA8"/>
                </a:solidFill>
                <a:latin typeface="Times New Roman" panose="02020603050405020304" pitchFamily="18" charset="0"/>
                <a:cs typeface="Times New Roman" panose="02020603050405020304" pitchFamily="18" charset="0"/>
              </a:rPr>
              <a:t>Future Development Directions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Although the </a:t>
            </a:r>
            <a:r>
              <a:rPr lang="en-US" sz="3200" b="1" i="1" dirty="0">
                <a:solidFill>
                  <a:srgbClr val="003EA8"/>
                </a:solidFill>
                <a:latin typeface="Times New Roman" panose="02020603050405020304" pitchFamily="18" charset="0"/>
                <a:cs typeface="Times New Roman" panose="02020603050405020304" pitchFamily="18" charset="0"/>
              </a:rPr>
              <a:t>SpyAgency2024</a:t>
            </a:r>
            <a:r>
              <a:rPr lang="en-US" sz="3200" b="1" dirty="0">
                <a:solidFill>
                  <a:srgbClr val="003EA8"/>
                </a:solidFill>
                <a:latin typeface="Times New Roman" panose="02020603050405020304" pitchFamily="18" charset="0"/>
                <a:cs typeface="Times New Roman" panose="02020603050405020304" pitchFamily="18" charset="0"/>
              </a:rPr>
              <a:t> application</a:t>
            </a:r>
            <a:r>
              <a:rPr lang="en-US" sz="3200" dirty="0">
                <a:solidFill>
                  <a:srgbClr val="003EA8"/>
                </a:solidFill>
                <a:latin typeface="Times New Roman" panose="02020603050405020304" pitchFamily="18" charset="0"/>
                <a:cs typeface="Times New Roman" panose="02020603050405020304" pitchFamily="18" charset="0"/>
              </a:rPr>
              <a:t> has achieved many positive results, there are several promising directions for future development:</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Add </a:t>
            </a:r>
            <a:r>
              <a:rPr lang="en-US" sz="3200" b="1" dirty="0">
                <a:solidFill>
                  <a:srgbClr val="003EA8"/>
                </a:solidFill>
                <a:latin typeface="Times New Roman" panose="02020603050405020304" pitchFamily="18" charset="0"/>
                <a:cs typeface="Times New Roman" panose="02020603050405020304" pitchFamily="18" charset="0"/>
              </a:rPr>
              <a:t>notification and security alert features</a:t>
            </a:r>
            <a:r>
              <a:rPr lang="en-US" sz="3200" dirty="0">
                <a:solidFill>
                  <a:srgbClr val="003EA8"/>
                </a:solidFill>
                <a:latin typeface="Times New Roman" panose="02020603050405020304" pitchFamily="18" charset="0"/>
                <a:cs typeface="Times New Roman" panose="02020603050405020304" pitchFamily="18" charset="0"/>
              </a:rPr>
              <a:t> to monitor suspicious account activities..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Develop AI-based analytics to assess risk levels</a:t>
            </a:r>
            <a:r>
              <a:rPr lang="en-US" sz="3200" dirty="0">
                <a:solidFill>
                  <a:srgbClr val="003EA8"/>
                </a:solidFill>
                <a:latin typeface="Times New Roman" panose="02020603050405020304" pitchFamily="18" charset="0"/>
                <a:cs typeface="Times New Roman" panose="02020603050405020304" pitchFamily="18" charset="0"/>
              </a:rPr>
              <a:t> in mission assignments.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Design a real-time dashboard</a:t>
            </a:r>
            <a:r>
              <a:rPr lang="en-US" sz="3200" dirty="0">
                <a:solidFill>
                  <a:srgbClr val="003EA8"/>
                </a:solidFill>
                <a:latin typeface="Times New Roman" panose="02020603050405020304" pitchFamily="18" charset="0"/>
                <a:cs typeface="Times New Roman" panose="02020603050405020304" pitchFamily="18" charset="0"/>
              </a:rPr>
              <a:t> to provide a comprehensive overview of agents, missions, and organizational data.</a:t>
            </a:r>
          </a:p>
          <a:p>
            <a:endParaRPr lang="vi-VN" sz="3200" dirty="0">
              <a:solidFill>
                <a:srgbClr val="003EA8"/>
              </a:solidFill>
              <a:latin typeface="Times New Roman" panose="02020603050405020304" pitchFamily="18" charset="0"/>
              <a:cs typeface="Times New Roman" panose="02020603050405020304" pitchFamily="18" charset="0"/>
            </a:endParaRPr>
          </a:p>
          <a:p>
            <a:r>
              <a:rPr lang="en-US" sz="3200" b="1" dirty="0">
                <a:solidFill>
                  <a:srgbClr val="003EA8"/>
                </a:solidFill>
                <a:latin typeface="Times New Roman" panose="02020603050405020304" pitchFamily="18" charset="0"/>
                <a:cs typeface="Times New Roman" panose="02020603050405020304" pitchFamily="18" charset="0"/>
              </a:rPr>
              <a:t>Integrate multi-language</a:t>
            </a:r>
            <a:r>
              <a:rPr lang="en-US" sz="3200" dirty="0">
                <a:solidFill>
                  <a:srgbClr val="003EA8"/>
                </a:solidFill>
                <a:latin typeface="Times New Roman" panose="02020603050405020304" pitchFamily="18" charset="0"/>
                <a:cs typeface="Times New Roman" panose="02020603050405020304" pitchFamily="18" charset="0"/>
              </a:rPr>
              <a:t> support to serve international users.</a:t>
            </a:r>
            <a:endParaRPr lang="vi-VN" sz="3200" dirty="0">
              <a:solidFill>
                <a:srgbClr val="003EA8"/>
              </a:solidFill>
              <a:latin typeface="Times New Roman" panose="02020603050405020304" pitchFamily="18" charset="0"/>
              <a:cs typeface="Times New Roman" panose="02020603050405020304" pitchFamily="18" charset="0"/>
            </a:endParaRPr>
          </a:p>
          <a:p>
            <a:r>
              <a:rPr lang="en-US" sz="3200" dirty="0">
                <a:solidFill>
                  <a:srgbClr val="003EA8"/>
                </a:solidFill>
                <a:latin typeface="Times New Roman" panose="02020603050405020304" pitchFamily="18" charset="0"/>
                <a:cs typeface="Times New Roman" panose="02020603050405020304" pitchFamily="18" charset="0"/>
              </a:rPr>
              <a:t>With the results achieved, it can be affirmed that the </a:t>
            </a:r>
            <a:r>
              <a:rPr lang="en-US" sz="3200" b="1" i="1" dirty="0">
                <a:solidFill>
                  <a:srgbClr val="003EA8"/>
                </a:solidFill>
                <a:latin typeface="Times New Roman" panose="02020603050405020304" pitchFamily="18" charset="0"/>
                <a:cs typeface="Times New Roman" panose="02020603050405020304" pitchFamily="18" charset="0"/>
              </a:rPr>
              <a:t>SpyAgency2024</a:t>
            </a:r>
            <a:r>
              <a:rPr lang="en-US" sz="3200" b="1" dirty="0">
                <a:solidFill>
                  <a:srgbClr val="003EA8"/>
                </a:solidFill>
                <a:latin typeface="Times New Roman" panose="02020603050405020304" pitchFamily="18" charset="0"/>
                <a:cs typeface="Times New Roman" panose="02020603050405020304" pitchFamily="18" charset="0"/>
              </a:rPr>
              <a:t> project </a:t>
            </a:r>
            <a:r>
              <a:rPr lang="en-US" sz="3200" dirty="0">
                <a:solidFill>
                  <a:srgbClr val="003EA8"/>
                </a:solidFill>
                <a:latin typeface="Times New Roman" panose="02020603050405020304" pitchFamily="18" charset="0"/>
                <a:cs typeface="Times New Roman" panose="02020603050405020304" pitchFamily="18" charset="0"/>
              </a:rPr>
              <a:t>not only helped the developer consolidate and apply knowledge of Java programming, databases, and data visualization but also resulted in a practical, high-utility software product. This provides a solid foundation for further research and development of advanced features in the field of intelligence data management and analysis, supporting supervision, administration, and information processing in security organizations</a:t>
            </a:r>
            <a:endParaRPr lang="vi-VN" sz="3200" dirty="0"/>
          </a:p>
        </p:txBody>
      </p:sp>
    </p:spTree>
    <p:extLst>
      <p:ext uri="{BB962C8B-B14F-4D97-AF65-F5344CB8AC3E}">
        <p14:creationId xmlns:p14="http://schemas.microsoft.com/office/powerpoint/2010/main" val="3977844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7">
            <a:extLst>
              <a:ext uri="{FF2B5EF4-FFF2-40B4-BE49-F238E27FC236}">
                <a16:creationId xmlns:a16="http://schemas.microsoft.com/office/drawing/2014/main" id="{5F7E3D74-D224-43AD-9296-03B1E2C334D0}"/>
              </a:ext>
            </a:extLst>
          </p:cNvPr>
          <p:cNvGrpSpPr/>
          <p:nvPr/>
        </p:nvGrpSpPr>
        <p:grpSpPr>
          <a:xfrm>
            <a:off x="1028699" y="1028700"/>
            <a:ext cx="16230600" cy="8229600"/>
            <a:chOff x="0" y="0"/>
            <a:chExt cx="5762066" cy="1875810"/>
          </a:xfrm>
        </p:grpSpPr>
        <p:sp>
          <p:nvSpPr>
            <p:cNvPr id="24" name="Freeform 8">
              <a:extLst>
                <a:ext uri="{FF2B5EF4-FFF2-40B4-BE49-F238E27FC236}">
                  <a16:creationId xmlns:a16="http://schemas.microsoft.com/office/drawing/2014/main" id="{CF78875B-4EB9-415C-AEA7-8ED7AC81EF96}"/>
                </a:ext>
              </a:extLst>
            </p:cNvPr>
            <p:cNvSpPr/>
            <p:nvPr/>
          </p:nvSpPr>
          <p:spPr>
            <a:xfrm>
              <a:off x="0" y="0"/>
              <a:ext cx="5762066" cy="1875810"/>
            </a:xfrm>
            <a:custGeom>
              <a:avLst/>
              <a:gdLst/>
              <a:ahLst/>
              <a:cxnLst/>
              <a:rect l="l" t="t" r="r" b="b"/>
              <a:pathLst>
                <a:path w="5762066" h="1875810">
                  <a:moveTo>
                    <a:pt x="0" y="0"/>
                  </a:moveTo>
                  <a:lnTo>
                    <a:pt x="5762066" y="0"/>
                  </a:lnTo>
                  <a:lnTo>
                    <a:pt x="5762066" y="1875810"/>
                  </a:lnTo>
                  <a:lnTo>
                    <a:pt x="0" y="1875810"/>
                  </a:lnTo>
                  <a:close/>
                </a:path>
              </a:pathLst>
            </a:custGeom>
            <a:solidFill>
              <a:srgbClr val="FFFFFF"/>
            </a:solidFill>
          </p:spPr>
        </p:sp>
      </p:grpSp>
      <p:sp>
        <p:nvSpPr>
          <p:cNvPr id="17" name="Freeform 20">
            <a:extLst>
              <a:ext uri="{FF2B5EF4-FFF2-40B4-BE49-F238E27FC236}">
                <a16:creationId xmlns:a16="http://schemas.microsoft.com/office/drawing/2014/main" id="{5DDED3E3-7385-4E0C-B8B2-4A688C27038F}"/>
              </a:ext>
            </a:extLst>
          </p:cNvPr>
          <p:cNvSpPr/>
          <p:nvPr/>
        </p:nvSpPr>
        <p:spPr>
          <a:xfrm>
            <a:off x="15615414" y="7200900"/>
            <a:ext cx="2665659" cy="3347289"/>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Rectangle 2">
            <a:extLst>
              <a:ext uri="{FF2B5EF4-FFF2-40B4-BE49-F238E27FC236}">
                <a16:creationId xmlns:a16="http://schemas.microsoft.com/office/drawing/2014/main" id="{6A2E969B-AD7F-422D-9890-8D8489E50A82}"/>
              </a:ext>
            </a:extLst>
          </p:cNvPr>
          <p:cNvSpPr/>
          <p:nvPr/>
        </p:nvSpPr>
        <p:spPr>
          <a:xfrm>
            <a:off x="1208172" y="4358670"/>
            <a:ext cx="15871653" cy="1569660"/>
          </a:xfrm>
          <a:prstGeom prst="rect">
            <a:avLst/>
          </a:prstGeom>
        </p:spPr>
        <p:txBody>
          <a:bodyPr wrap="none">
            <a:spAutoFit/>
          </a:bodyPr>
          <a:lstStyle/>
          <a:p>
            <a:r>
              <a:rPr lang="vi-VN" sz="9600" b="1" dirty="0">
                <a:solidFill>
                  <a:schemeClr val="tx2">
                    <a:lumMod val="60000"/>
                    <a:lumOff val="40000"/>
                  </a:schemeClr>
                </a:solidFill>
                <a:latin typeface="Times New Roman" panose="02020603050405020304" pitchFamily="18" charset="0"/>
                <a:cs typeface="Times New Roman" panose="02020603050405020304" pitchFamily="18" charset="0"/>
              </a:rPr>
              <a:t>THANKS FOR WATCHING!</a:t>
            </a:r>
          </a:p>
        </p:txBody>
      </p:sp>
      <p:sp>
        <p:nvSpPr>
          <p:cNvPr id="28" name="Freeform 21">
            <a:extLst>
              <a:ext uri="{FF2B5EF4-FFF2-40B4-BE49-F238E27FC236}">
                <a16:creationId xmlns:a16="http://schemas.microsoft.com/office/drawing/2014/main" id="{7318376C-E81A-4983-BD2A-5936B0F1B4D4}"/>
              </a:ext>
            </a:extLst>
          </p:cNvPr>
          <p:cNvSpPr/>
          <p:nvPr/>
        </p:nvSpPr>
        <p:spPr>
          <a:xfrm>
            <a:off x="-27709" y="0"/>
            <a:ext cx="2312661" cy="2565623"/>
          </a:xfrm>
          <a:custGeom>
            <a:avLst/>
            <a:gdLst/>
            <a:ahLst/>
            <a:cxnLst/>
            <a:rect l="l" t="t" r="r" b="b"/>
            <a:pathLst>
              <a:path w="815322" h="904503">
                <a:moveTo>
                  <a:pt x="0" y="0"/>
                </a:moveTo>
                <a:lnTo>
                  <a:pt x="815323" y="0"/>
                </a:lnTo>
                <a:lnTo>
                  <a:pt x="815323" y="904503"/>
                </a:lnTo>
                <a:lnTo>
                  <a:pt x="0" y="904503"/>
                </a:lnTo>
                <a:lnTo>
                  <a:pt x="0" y="0"/>
                </a:lnTo>
                <a:close/>
              </a:path>
            </a:pathLst>
          </a:custGeom>
          <a:blipFill>
            <a:blip r:embed="rId4">
              <a:extLst>
                <a:ext uri="{96DAC541-7B7A-43D3-8B79-37D633B846F1}">
                  <asvg:svgBlip xmlns:asvg="http://schemas.microsoft.com/office/drawing/2016/SVG/main" r:embed="rId5"/>
                </a:ext>
              </a:extLst>
            </a:blip>
            <a:stretch>
              <a:fillRect r="-135582"/>
            </a:stretch>
          </a:blipFill>
        </p:spPr>
      </p:sp>
      <p:sp>
        <p:nvSpPr>
          <p:cNvPr id="29" name="Freeform 17">
            <a:extLst>
              <a:ext uri="{FF2B5EF4-FFF2-40B4-BE49-F238E27FC236}">
                <a16:creationId xmlns:a16="http://schemas.microsoft.com/office/drawing/2014/main" id="{B061962A-43F5-4854-A363-AC89A93DA39F}"/>
              </a:ext>
            </a:extLst>
          </p:cNvPr>
          <p:cNvSpPr/>
          <p:nvPr/>
        </p:nvSpPr>
        <p:spPr>
          <a:xfrm rot="1300626">
            <a:off x="15208790" y="-142319"/>
            <a:ext cx="2839895" cy="2850259"/>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0" name="Freeform 18">
            <a:extLst>
              <a:ext uri="{FF2B5EF4-FFF2-40B4-BE49-F238E27FC236}">
                <a16:creationId xmlns:a16="http://schemas.microsoft.com/office/drawing/2014/main" id="{70EE4D1C-3805-4054-8044-D7EAD383DA39}"/>
              </a:ext>
            </a:extLst>
          </p:cNvPr>
          <p:cNvSpPr/>
          <p:nvPr/>
        </p:nvSpPr>
        <p:spPr>
          <a:xfrm rot="2102357">
            <a:off x="-2239562" y="8080189"/>
            <a:ext cx="7937745" cy="2899379"/>
          </a:xfrm>
          <a:custGeom>
            <a:avLst/>
            <a:gdLst/>
            <a:ahLst/>
            <a:cxnLst/>
            <a:rect l="l" t="t" r="r" b="b"/>
            <a:pathLst>
              <a:path w="4393894" h="1382079">
                <a:moveTo>
                  <a:pt x="0" y="0"/>
                </a:moveTo>
                <a:lnTo>
                  <a:pt x="4393894" y="0"/>
                </a:lnTo>
                <a:lnTo>
                  <a:pt x="4393894" y="1382079"/>
                </a:lnTo>
                <a:lnTo>
                  <a:pt x="0" y="138207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vi-VN" dirty="0"/>
          </a:p>
        </p:txBody>
      </p:sp>
    </p:spTree>
    <p:extLst>
      <p:ext uri="{BB962C8B-B14F-4D97-AF65-F5344CB8AC3E}">
        <p14:creationId xmlns:p14="http://schemas.microsoft.com/office/powerpoint/2010/main" val="16388360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905495" y="680808"/>
            <a:ext cx="16439375" cy="316729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grpSp>
        <p:nvGrpSpPr>
          <p:cNvPr id="16" name="Group 3">
            <a:extLst>
              <a:ext uri="{FF2B5EF4-FFF2-40B4-BE49-F238E27FC236}">
                <a16:creationId xmlns:a16="http://schemas.microsoft.com/office/drawing/2014/main" id="{68D349FF-CDCD-453F-A980-0D30E3C442E7}"/>
              </a:ext>
            </a:extLst>
          </p:cNvPr>
          <p:cNvGrpSpPr/>
          <p:nvPr/>
        </p:nvGrpSpPr>
        <p:grpSpPr>
          <a:xfrm>
            <a:off x="930899" y="4336560"/>
            <a:ext cx="16413974" cy="4605664"/>
            <a:chOff x="0" y="0"/>
            <a:chExt cx="5997128" cy="1278204"/>
          </a:xfrm>
        </p:grpSpPr>
        <p:sp>
          <p:nvSpPr>
            <p:cNvPr id="17" name="Freeform 4">
              <a:extLst>
                <a:ext uri="{FF2B5EF4-FFF2-40B4-BE49-F238E27FC236}">
                  <a16:creationId xmlns:a16="http://schemas.microsoft.com/office/drawing/2014/main" id="{46FA3A83-17E3-4379-81F5-2B1F76C3E365}"/>
                </a:ext>
              </a:extLst>
            </p:cNvPr>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rot="14100254">
            <a:off x="13464511" y="480544"/>
            <a:ext cx="7147788" cy="1728465"/>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15267984" y="2024524"/>
            <a:ext cx="573798" cy="822649"/>
          </a:xfrm>
          <a:custGeom>
            <a:avLst/>
            <a:gdLst/>
            <a:ahLst/>
            <a:cxnLst/>
            <a:rect l="l" t="t" r="r" b="b"/>
            <a:pathLst>
              <a:path w="573798" h="822649">
                <a:moveTo>
                  <a:pt x="0" y="0"/>
                </a:moveTo>
                <a:lnTo>
                  <a:pt x="573798" y="0"/>
                </a:lnTo>
                <a:lnTo>
                  <a:pt x="573798" y="822649"/>
                </a:lnTo>
                <a:lnTo>
                  <a:pt x="0" y="822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219200" y="3537940"/>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2446217" y="952500"/>
            <a:ext cx="13395565" cy="1769715"/>
          </a:xfrm>
          <a:prstGeom prst="rect">
            <a:avLst/>
          </a:prstGeom>
        </p:spPr>
        <p:txBody>
          <a:bodyPr lIns="0" tIns="0" rIns="0" bIns="0" rtlCol="0" anchor="t">
            <a:spAutoFit/>
          </a:bodyPr>
          <a:lstStyle/>
          <a:p>
            <a:pPr algn="ctr"/>
            <a:r>
              <a:rPr lang="vi-VN" sz="11500" b="1" dirty="0">
                <a:solidFill>
                  <a:schemeClr val="tx2">
                    <a:lumMod val="60000"/>
                    <a:lumOff val="40000"/>
                  </a:schemeClr>
                </a:solidFill>
                <a:latin typeface="+mj-lt"/>
              </a:rPr>
              <a:t>INTRODUCTION</a:t>
            </a:r>
            <a:endParaRPr lang="vi-VN" sz="8800" b="1" dirty="0">
              <a:solidFill>
                <a:schemeClr val="tx2">
                  <a:lumMod val="60000"/>
                  <a:lumOff val="40000"/>
                </a:schemeClr>
              </a:solidFill>
              <a:latin typeface="+mj-lt"/>
            </a:endParaRPr>
          </a:p>
        </p:txBody>
      </p:sp>
      <p:sp>
        <p:nvSpPr>
          <p:cNvPr id="15" name="Rectangle 14">
            <a:extLst>
              <a:ext uri="{FF2B5EF4-FFF2-40B4-BE49-F238E27FC236}">
                <a16:creationId xmlns:a16="http://schemas.microsoft.com/office/drawing/2014/main" id="{7B463522-18FD-4FA9-A2C7-AE1267DF4CBE}"/>
              </a:ext>
            </a:extLst>
          </p:cNvPr>
          <p:cNvSpPr/>
          <p:nvPr/>
        </p:nvSpPr>
        <p:spPr>
          <a:xfrm>
            <a:off x="5090647" y="2779318"/>
            <a:ext cx="8106707" cy="584775"/>
          </a:xfrm>
          <a:prstGeom prst="rect">
            <a:avLst/>
          </a:prstGeom>
        </p:spPr>
        <p:txBody>
          <a:bodyPr wrap="none">
            <a:spAutoFit/>
          </a:bodyPr>
          <a:lstStyle/>
          <a:p>
            <a:pPr algn="ctr"/>
            <a:r>
              <a:rPr lang="en-US" sz="3200" b="1" dirty="0">
                <a:solidFill>
                  <a:srgbClr val="003EA8"/>
                </a:solidFill>
                <a:latin typeface="Times New Roman" panose="02020603050405020304" pitchFamily="18" charset="0"/>
                <a:cs typeface="Times New Roman" panose="02020603050405020304" pitchFamily="18" charset="0"/>
              </a:rPr>
              <a:t>General Description of the Developed System</a:t>
            </a:r>
            <a:endParaRPr lang="vi-VN" sz="3200" b="1" dirty="0">
              <a:solidFill>
                <a:srgbClr val="003EA8"/>
              </a:solidFill>
              <a:latin typeface="Times New Roman" panose="02020603050405020304" pitchFamily="18" charset="0"/>
              <a:cs typeface="Times New Roman" panose="02020603050405020304" pitchFamily="18" charset="0"/>
            </a:endParaRPr>
          </a:p>
        </p:txBody>
      </p:sp>
      <p:sp>
        <p:nvSpPr>
          <p:cNvPr id="13" name="Freeform 13"/>
          <p:cNvSpPr/>
          <p:nvPr/>
        </p:nvSpPr>
        <p:spPr>
          <a:xfrm rot="8438748">
            <a:off x="-838200" y="364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Rectangle 17">
            <a:extLst>
              <a:ext uri="{FF2B5EF4-FFF2-40B4-BE49-F238E27FC236}">
                <a16:creationId xmlns:a16="http://schemas.microsoft.com/office/drawing/2014/main" id="{3C33BFEB-8A58-486C-8277-814E673C5C89}"/>
              </a:ext>
            </a:extLst>
          </p:cNvPr>
          <p:cNvSpPr/>
          <p:nvPr/>
        </p:nvSpPr>
        <p:spPr>
          <a:xfrm>
            <a:off x="930899" y="4528908"/>
            <a:ext cx="16278074" cy="4031873"/>
          </a:xfrm>
          <a:prstGeom prst="rect">
            <a:avLst/>
          </a:prstGeom>
        </p:spPr>
        <p:txBody>
          <a:bodyPr wrap="square">
            <a:spAutoFit/>
          </a:bodyPr>
          <a:lstStyle/>
          <a:p>
            <a:r>
              <a:rPr lang="en-US" sz="3200" dirty="0">
                <a:solidFill>
                  <a:srgbClr val="003EA8"/>
                </a:solidFill>
                <a:latin typeface="Times New Roman" panose="02020603050405020304" pitchFamily="18" charset="0"/>
                <a:cs typeface="Times New Roman" panose="02020603050405020304" pitchFamily="18" charset="0"/>
              </a:rPr>
              <a:t>- The </a:t>
            </a:r>
            <a:r>
              <a:rPr lang="en-US" sz="3200" b="1" dirty="0">
                <a:solidFill>
                  <a:srgbClr val="003EA8"/>
                </a:solidFill>
                <a:latin typeface="Times New Roman" panose="02020603050405020304" pitchFamily="18" charset="0"/>
                <a:cs typeface="Times New Roman" panose="02020603050405020304" pitchFamily="18" charset="0"/>
              </a:rPr>
              <a:t>Spy Agency Management</a:t>
            </a:r>
            <a:r>
              <a:rPr lang="en-US" sz="3200" dirty="0">
                <a:solidFill>
                  <a:srgbClr val="003EA8"/>
                </a:solidFill>
                <a:latin typeface="Times New Roman" panose="02020603050405020304" pitchFamily="18" charset="0"/>
                <a:cs typeface="Times New Roman" panose="02020603050405020304" pitchFamily="18" charset="0"/>
              </a:rPr>
              <a:t> system is built as a desktop application using the </a:t>
            </a:r>
            <a:r>
              <a:rPr lang="en-US" sz="3200" b="1" dirty="0">
                <a:solidFill>
                  <a:srgbClr val="003EA8"/>
                </a:solidFill>
                <a:latin typeface="Times New Roman" panose="02020603050405020304" pitchFamily="18" charset="0"/>
                <a:cs typeface="Times New Roman" panose="02020603050405020304" pitchFamily="18" charset="0"/>
              </a:rPr>
              <a:t>Java</a:t>
            </a:r>
            <a:r>
              <a:rPr lang="en-US" sz="3200" dirty="0">
                <a:solidFill>
                  <a:srgbClr val="003EA8"/>
                </a:solidFill>
                <a:latin typeface="Times New Roman" panose="02020603050405020304" pitchFamily="18" charset="0"/>
                <a:cs typeface="Times New Roman" panose="02020603050405020304" pitchFamily="18" charset="0"/>
              </a:rPr>
              <a:t> programming language, with a </a:t>
            </a:r>
            <a:r>
              <a:rPr lang="en-US" sz="3200" b="1" dirty="0">
                <a:solidFill>
                  <a:srgbClr val="003EA8"/>
                </a:solidFill>
                <a:latin typeface="Times New Roman" panose="02020603050405020304" pitchFamily="18" charset="0"/>
                <a:cs typeface="Times New Roman" panose="02020603050405020304" pitchFamily="18" charset="0"/>
              </a:rPr>
              <a:t>GUI</a:t>
            </a:r>
            <a:r>
              <a:rPr lang="en-US" sz="3200" dirty="0">
                <a:solidFill>
                  <a:srgbClr val="003EA8"/>
                </a:solidFill>
                <a:latin typeface="Times New Roman" panose="02020603050405020304" pitchFamily="18" charset="0"/>
                <a:cs typeface="Times New Roman" panose="02020603050405020304" pitchFamily="18" charset="0"/>
              </a:rPr>
              <a:t> designed in </a:t>
            </a:r>
            <a:r>
              <a:rPr lang="en-US" sz="3200" b="1" dirty="0">
                <a:solidFill>
                  <a:srgbClr val="003EA8"/>
                </a:solidFill>
                <a:latin typeface="Times New Roman" panose="02020603050405020304" pitchFamily="18" charset="0"/>
                <a:cs typeface="Times New Roman" panose="02020603050405020304" pitchFamily="18" charset="0"/>
              </a:rPr>
              <a:t>Java Swing</a:t>
            </a:r>
            <a:r>
              <a:rPr lang="en-US" sz="3200" dirty="0">
                <a:solidFill>
                  <a:srgbClr val="003EA8"/>
                </a:solidFill>
                <a:latin typeface="Times New Roman" panose="02020603050405020304" pitchFamily="18" charset="0"/>
                <a:cs typeface="Times New Roman" panose="02020603050405020304" pitchFamily="18" charset="0"/>
              </a:rPr>
              <a:t> and a database stored on </a:t>
            </a:r>
            <a:r>
              <a:rPr lang="en-US" sz="3200" b="1" dirty="0">
                <a:solidFill>
                  <a:srgbClr val="003EA8"/>
                </a:solidFill>
                <a:latin typeface="Times New Roman" panose="02020603050405020304" pitchFamily="18" charset="0"/>
                <a:cs typeface="Times New Roman" panose="02020603050405020304" pitchFamily="18" charset="0"/>
              </a:rPr>
              <a:t>MySQL.</a:t>
            </a:r>
            <a:r>
              <a:rPr lang="en-US" sz="3200" dirty="0">
                <a:solidFill>
                  <a:srgbClr val="003EA8"/>
                </a:solidFill>
                <a:latin typeface="Times New Roman" panose="02020603050405020304" pitchFamily="18" charset="0"/>
                <a:cs typeface="Times New Roman" panose="02020603050405020304" pitchFamily="18" charset="0"/>
              </a:rPr>
              <a:t> Allows for efficient and intuitive management of spy data, tasks, groups, skills, foreign languages, affiliated units and security levels.</a:t>
            </a:r>
          </a:p>
          <a:p>
            <a:r>
              <a:rPr lang="en-US" sz="3200" dirty="0">
                <a:solidFill>
                  <a:srgbClr val="003EA8"/>
                </a:solidFill>
                <a:latin typeface="Times New Roman" panose="02020603050405020304" pitchFamily="18" charset="0"/>
                <a:cs typeface="Times New Roman" panose="02020603050405020304" pitchFamily="18" charset="0"/>
              </a:rPr>
              <a:t>- The functions of visualizing analytical data through </a:t>
            </a:r>
            <a:r>
              <a:rPr lang="en-US" sz="3200" b="1" dirty="0">
                <a:solidFill>
                  <a:srgbClr val="003EA8"/>
                </a:solidFill>
                <a:latin typeface="Times New Roman" panose="02020603050405020304" pitchFamily="18" charset="0"/>
                <a:cs typeface="Times New Roman" panose="02020603050405020304" pitchFamily="18" charset="0"/>
              </a:rPr>
              <a:t>statistical charts using the </a:t>
            </a:r>
            <a:r>
              <a:rPr lang="en-US" sz="3200" b="1" dirty="0" err="1">
                <a:solidFill>
                  <a:srgbClr val="003EA8"/>
                </a:solidFill>
                <a:latin typeface="Times New Roman" panose="02020603050405020304" pitchFamily="18" charset="0"/>
                <a:cs typeface="Times New Roman" panose="02020603050405020304" pitchFamily="18" charset="0"/>
              </a:rPr>
              <a:t>JFreeChart</a:t>
            </a:r>
            <a:r>
              <a:rPr lang="en-US" sz="3200" b="1" dirty="0">
                <a:solidFill>
                  <a:srgbClr val="003EA8"/>
                </a:solidFill>
                <a:latin typeface="Times New Roman" panose="02020603050405020304" pitchFamily="18" charset="0"/>
                <a:cs typeface="Times New Roman" panose="02020603050405020304" pitchFamily="18" charset="0"/>
              </a:rPr>
              <a:t> library</a:t>
            </a:r>
            <a:r>
              <a:rPr lang="en-US" sz="3200" dirty="0">
                <a:solidFill>
                  <a:srgbClr val="003EA8"/>
                </a:solidFill>
                <a:latin typeface="Times New Roman" panose="02020603050405020304" pitchFamily="18" charset="0"/>
                <a:cs typeface="Times New Roman" panose="02020603050405020304" pitchFamily="18" charset="0"/>
              </a:rPr>
              <a:t> help the leadership quickly grasp the situation of task assignment, number of spies, safety level, personnel allocation in intelligence campaigns, minimize errors, avoid fraud, and improve management efficiency.</a:t>
            </a:r>
            <a:endParaRPr lang="vi-VN" sz="3200" dirty="0">
              <a:solidFill>
                <a:srgbClr val="003EA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39306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905495" y="2247900"/>
            <a:ext cx="16439375" cy="3841172"/>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sp>
      </p:grpSp>
      <p:sp>
        <p:nvSpPr>
          <p:cNvPr id="10" name="Freeform 10"/>
          <p:cNvSpPr/>
          <p:nvPr/>
        </p:nvSpPr>
        <p:spPr>
          <a:xfrm rot="2575812">
            <a:off x="-3182518" y="8288273"/>
            <a:ext cx="7147788" cy="1754958"/>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524000" y="1862897"/>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rot="1524711">
            <a:off x="13332817" y="157804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471562" y="4443323"/>
            <a:ext cx="17344873" cy="3062377"/>
          </a:xfrm>
          <a:prstGeom prst="rect">
            <a:avLst/>
          </a:prstGeom>
        </p:spPr>
        <p:txBody>
          <a:bodyPr wrap="square" lIns="0" tIns="0" rIns="0" bIns="0" rtlCol="0" anchor="t">
            <a:spAutoFit/>
          </a:bodyPr>
          <a:lstStyle/>
          <a:p>
            <a:pPr algn="ctr"/>
            <a:r>
              <a:rPr lang="vi-VN" sz="19900" b="1" dirty="0">
                <a:solidFill>
                  <a:schemeClr val="tx2">
                    <a:lumMod val="60000"/>
                    <a:lumOff val="40000"/>
                  </a:schemeClr>
                </a:solidFill>
                <a:latin typeface="+mj-lt"/>
              </a:rPr>
              <a:t>CONTENT</a:t>
            </a:r>
            <a:endParaRPr lang="vi-VN" sz="9600" b="1" dirty="0">
              <a:solidFill>
                <a:schemeClr val="tx2">
                  <a:lumMod val="60000"/>
                  <a:lumOff val="40000"/>
                </a:schemeClr>
              </a:solidFill>
              <a:latin typeface="+mj-lt"/>
            </a:endParaRPr>
          </a:p>
        </p:txBody>
      </p:sp>
      <p:sp>
        <p:nvSpPr>
          <p:cNvPr id="19" name="Freeform 12">
            <a:extLst>
              <a:ext uri="{FF2B5EF4-FFF2-40B4-BE49-F238E27FC236}">
                <a16:creationId xmlns:a16="http://schemas.microsoft.com/office/drawing/2014/main" id="{9B917A74-1F75-4C34-8905-5046EEE36A62}"/>
              </a:ext>
            </a:extLst>
          </p:cNvPr>
          <p:cNvSpPr/>
          <p:nvPr/>
        </p:nvSpPr>
        <p:spPr>
          <a:xfrm rot="20148104">
            <a:off x="16306800" y="7073732"/>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a:extLst>
              <a:ext uri="{FF2B5EF4-FFF2-40B4-BE49-F238E27FC236}">
                <a16:creationId xmlns:a16="http://schemas.microsoft.com/office/drawing/2014/main" id="{928F1081-50BF-4C6B-84F3-63771C91E730}"/>
              </a:ext>
            </a:extLst>
          </p:cNvPr>
          <p:cNvSpPr/>
          <p:nvPr/>
        </p:nvSpPr>
        <p:spPr>
          <a:xfrm rot="19659893">
            <a:off x="673122" y="4443937"/>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Freeform 20">
            <a:extLst>
              <a:ext uri="{FF2B5EF4-FFF2-40B4-BE49-F238E27FC236}">
                <a16:creationId xmlns:a16="http://schemas.microsoft.com/office/drawing/2014/main" id="{D33C3986-B6C8-4F6A-AB8B-5DB0F8A7B233}"/>
              </a:ext>
            </a:extLst>
          </p:cNvPr>
          <p:cNvSpPr/>
          <p:nvPr/>
        </p:nvSpPr>
        <p:spPr>
          <a:xfrm>
            <a:off x="13174314" y="8867741"/>
            <a:ext cx="1446459" cy="1816330"/>
          </a:xfrm>
          <a:custGeom>
            <a:avLst/>
            <a:gdLst/>
            <a:ahLst/>
            <a:cxnLst/>
            <a:rect l="l" t="t" r="r" b="b"/>
            <a:pathLst>
              <a:path w="1446459" h="1816330">
                <a:moveTo>
                  <a:pt x="0" y="0"/>
                </a:moveTo>
                <a:lnTo>
                  <a:pt x="1446459" y="0"/>
                </a:lnTo>
                <a:lnTo>
                  <a:pt x="1446459" y="1816330"/>
                </a:lnTo>
                <a:lnTo>
                  <a:pt x="0" y="18163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2" name="Freeform 17">
            <a:extLst>
              <a:ext uri="{FF2B5EF4-FFF2-40B4-BE49-F238E27FC236}">
                <a16:creationId xmlns:a16="http://schemas.microsoft.com/office/drawing/2014/main" id="{E2B305ED-C4CA-489F-8B64-6D0C896550AC}"/>
              </a:ext>
            </a:extLst>
          </p:cNvPr>
          <p:cNvSpPr/>
          <p:nvPr/>
        </p:nvSpPr>
        <p:spPr>
          <a:xfrm rot="19355552">
            <a:off x="3705596" y="715288"/>
            <a:ext cx="2290586" cy="2438739"/>
          </a:xfrm>
          <a:custGeom>
            <a:avLst/>
            <a:gdLst/>
            <a:ahLst/>
            <a:cxnLst/>
            <a:rect l="l" t="t" r="r" b="b"/>
            <a:pathLst>
              <a:path w="1637441" h="1643417">
                <a:moveTo>
                  <a:pt x="0" y="0"/>
                </a:moveTo>
                <a:lnTo>
                  <a:pt x="1637441" y="0"/>
                </a:lnTo>
                <a:lnTo>
                  <a:pt x="1637441" y="1643417"/>
                </a:lnTo>
                <a:lnTo>
                  <a:pt x="0" y="164341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extLst>
      <p:ext uri="{BB962C8B-B14F-4D97-AF65-F5344CB8AC3E}">
        <p14:creationId xmlns:p14="http://schemas.microsoft.com/office/powerpoint/2010/main" val="31922261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942</TotalTime>
  <Words>10566</Words>
  <Application>Microsoft Office PowerPoint</Application>
  <PresentationFormat>Custom</PresentationFormat>
  <Paragraphs>748</Paragraphs>
  <Slides>74</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74</vt:i4>
      </vt:variant>
    </vt:vector>
  </HeadingPairs>
  <TitlesOfParts>
    <vt:vector size="78" baseType="lpstr">
      <vt:lpstr>Times New Roman</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hải quân Trắng Đen Vẽ nguệch ngoạc Kế hoạch Kinh doanh Bản thuyết trình Kinh doanh</dc:title>
  <cp:lastModifiedBy>Nguyễn Hà</cp:lastModifiedBy>
  <cp:revision>63</cp:revision>
  <dcterms:created xsi:type="dcterms:W3CDTF">2006-08-16T00:00:00Z</dcterms:created>
  <dcterms:modified xsi:type="dcterms:W3CDTF">2025-05-28T19:11:26Z</dcterms:modified>
  <dc:identifier>DAGoqRt6QGQ</dc:identifier>
</cp:coreProperties>
</file>

<file path=docProps/thumbnail.jpeg>
</file>